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705" r:id="rId5"/>
  </p:sldMasterIdLst>
  <p:notesMasterIdLst>
    <p:notesMasterId r:id="rId31"/>
  </p:notesMasterIdLst>
  <p:sldIdLst>
    <p:sldId id="332" r:id="rId6"/>
    <p:sldId id="334" r:id="rId7"/>
    <p:sldId id="580" r:id="rId8"/>
    <p:sldId id="595" r:id="rId9"/>
    <p:sldId id="602" r:id="rId10"/>
    <p:sldId id="582" r:id="rId11"/>
    <p:sldId id="567" r:id="rId12"/>
    <p:sldId id="575" r:id="rId13"/>
    <p:sldId id="596" r:id="rId14"/>
    <p:sldId id="597" r:id="rId15"/>
    <p:sldId id="598" r:id="rId16"/>
    <p:sldId id="586" r:id="rId17"/>
    <p:sldId id="587" r:id="rId18"/>
    <p:sldId id="601" r:id="rId19"/>
    <p:sldId id="568" r:id="rId20"/>
    <p:sldId id="569" r:id="rId21"/>
    <p:sldId id="592" r:id="rId22"/>
    <p:sldId id="594" r:id="rId23"/>
    <p:sldId id="581" r:id="rId24"/>
    <p:sldId id="593" r:id="rId25"/>
    <p:sldId id="591" r:id="rId26"/>
    <p:sldId id="590" r:id="rId27"/>
    <p:sldId id="599" r:id="rId28"/>
    <p:sldId id="600" r:id="rId29"/>
    <p:sldId id="33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33"/>
    <a:srgbClr val="3AABF0"/>
    <a:srgbClr val="2B96D7"/>
    <a:srgbClr val="1B4853"/>
    <a:srgbClr val="505050"/>
    <a:srgbClr val="1E4852"/>
    <a:srgbClr val="1E4851"/>
    <a:srgbClr val="53565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7" autoAdjust="0"/>
    <p:restoredTop sz="50000" autoAdjust="0"/>
  </p:normalViewPr>
  <p:slideViewPr>
    <p:cSldViewPr snapToGrid="0" snapToObjects="1">
      <p:cViewPr varScale="1">
        <p:scale>
          <a:sx n="72" d="100"/>
          <a:sy n="72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B7EF0-8823-4A67-BA1E-8346EF8AC83B}" type="datetimeFigureOut">
              <a:rPr lang="en-GB" smtClean="0"/>
              <a:t>23/10/2019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55C2-B58D-463F-9666-3FDCBEFAFB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19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</a:t>
            </a:r>
            <a:r>
              <a:rPr lang="en-US" baseline="0" dirty="0"/>
              <a:t> the always on attitude we have at work, always pressed with time, taking decisions on the go and often in multi tasking distracted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F8ED-CEC2-4A76-85B5-D62B57BD95D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9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2"/>
              </a:buClr>
              <a:buSzPct val="90000"/>
              <a:buFont typeface="Wingdings" charset="2"/>
              <a:buChar char="v"/>
            </a:pPr>
            <a:r>
              <a:rPr lang="en-GB" altLang="x-none" baseline="0" dirty="0"/>
              <a:t> Stress is not bad per se but if it gets out of hand it can be dangerous for our health. If</a:t>
            </a:r>
            <a:r>
              <a:rPr lang="en-GB" altLang="x-none" dirty="0"/>
              <a:t> we let</a:t>
            </a:r>
            <a:r>
              <a:rPr lang="en-GB" altLang="x-none" baseline="0" dirty="0"/>
              <a:t> external events carry us away we seriously risk to feel </a:t>
            </a:r>
            <a:r>
              <a:rPr lang="en-GB" altLang="x-none" baseline="0" dirty="0" err="1"/>
              <a:t>strond</a:t>
            </a:r>
            <a:r>
              <a:rPr lang="en-GB" altLang="x-none" baseline="0" dirty="0"/>
              <a:t> and persisting stress </a:t>
            </a:r>
            <a:endParaRPr lang="en-GB" altLang="x-none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48D29327-1459-0542-9D83-35B66FFB4473}" type="slidenum">
              <a:rPr lang="en-US" altLang="x-none"/>
              <a:pPr/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4858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GB" sz="1200" b="0" dirty="0" err="1"/>
              <a:t>Benefots</a:t>
            </a:r>
            <a:r>
              <a:rPr lang="en-GB" sz="1200" b="0" dirty="0"/>
              <a:t> are NOT only stress reduction</a:t>
            </a:r>
            <a:r>
              <a:rPr lang="en-GB" sz="1200" b="0" baseline="0" dirty="0"/>
              <a:t> but many more. Let’s say stress </a:t>
            </a:r>
            <a:r>
              <a:rPr lang="en-GB" sz="1200" b="0" baseline="0" dirty="0" err="1"/>
              <a:t>reductionand</a:t>
            </a:r>
            <a:r>
              <a:rPr lang="en-GB" sz="1200" b="0" baseline="0" dirty="0"/>
              <a:t> increased calm are among the easiest qualities to </a:t>
            </a:r>
            <a:r>
              <a:rPr lang="en-GB" sz="1200" b="0" baseline="0" dirty="0" err="1"/>
              <a:t>train.However</a:t>
            </a:r>
            <a:r>
              <a:rPr lang="en-GB" sz="1200" b="0" baseline="0" dirty="0"/>
              <a:t> with disciplined practice many more qualities can be </a:t>
            </a:r>
            <a:r>
              <a:rPr lang="en-GB" sz="1200" b="0" baseline="0" dirty="0" err="1"/>
              <a:t>developped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1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GB" sz="1200" b="0" dirty="0" err="1"/>
              <a:t>Benefots</a:t>
            </a:r>
            <a:r>
              <a:rPr lang="en-GB" sz="1200" b="0" dirty="0"/>
              <a:t> are NOT only stress reduction</a:t>
            </a:r>
            <a:r>
              <a:rPr lang="en-GB" sz="1200" b="0" baseline="0" dirty="0"/>
              <a:t> but many more. Let’s say stress </a:t>
            </a:r>
            <a:r>
              <a:rPr lang="en-GB" sz="1200" b="0" baseline="0" dirty="0" err="1"/>
              <a:t>reductionand</a:t>
            </a:r>
            <a:r>
              <a:rPr lang="en-GB" sz="1200" b="0" baseline="0" dirty="0"/>
              <a:t> increased calm are among the easiest qualities to </a:t>
            </a:r>
            <a:r>
              <a:rPr lang="en-GB" sz="1200" b="0" baseline="0" dirty="0" err="1"/>
              <a:t>train.However</a:t>
            </a:r>
            <a:r>
              <a:rPr lang="en-GB" sz="1200" b="0" baseline="0" dirty="0"/>
              <a:t> with disciplined practice many more qualities can be </a:t>
            </a:r>
            <a:r>
              <a:rPr lang="en-GB" sz="1200" b="0" baseline="0" dirty="0" err="1"/>
              <a:t>developped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GB" sz="1200" b="0" dirty="0" err="1"/>
              <a:t>Benefots</a:t>
            </a:r>
            <a:r>
              <a:rPr lang="en-GB" sz="1200" b="0" dirty="0"/>
              <a:t> are NOT only stress reduction</a:t>
            </a:r>
            <a:r>
              <a:rPr lang="en-GB" sz="1200" b="0" baseline="0" dirty="0"/>
              <a:t> but many more. Let’s say stress </a:t>
            </a:r>
            <a:r>
              <a:rPr lang="en-GB" sz="1200" b="0" baseline="0" dirty="0" err="1"/>
              <a:t>reductionand</a:t>
            </a:r>
            <a:r>
              <a:rPr lang="en-GB" sz="1200" b="0" baseline="0" dirty="0"/>
              <a:t> increased calm are among the easiest qualities to </a:t>
            </a:r>
            <a:r>
              <a:rPr lang="en-GB" sz="1200" b="0" baseline="0" dirty="0" err="1"/>
              <a:t>train.However</a:t>
            </a:r>
            <a:r>
              <a:rPr lang="en-GB" sz="1200" b="0" baseline="0" dirty="0"/>
              <a:t> with disciplined practice many more qualities can be </a:t>
            </a:r>
            <a:r>
              <a:rPr lang="en-GB" sz="1200" b="0" baseline="0" dirty="0" err="1"/>
              <a:t>developped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8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and next to touch upon the scientific evidence</a:t>
            </a:r>
            <a:r>
              <a:rPr lang="en-US" baseline="0" dirty="0"/>
              <a:t> and the adoption by corporations. Mention here Mind Life at Elsevier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F8ED-CEC2-4A76-85B5-D62B57BD95D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companies are</a:t>
            </a:r>
            <a:r>
              <a:rPr lang="en-US" baseline="0" dirty="0"/>
              <a:t> implementing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F8ED-CEC2-4A76-85B5-D62B57BD95D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458851" y="3688074"/>
            <a:ext cx="2570262" cy="23815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8851" y="1500110"/>
            <a:ext cx="2570260" cy="2041724"/>
          </a:xfrm>
        </p:spPr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248072" y="1500110"/>
            <a:ext cx="2645627" cy="2041724"/>
          </a:xfrm>
        </p:spPr>
      </p:sp>
      <p:sp>
        <p:nvSpPr>
          <p:cNvPr id="1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28074" y="1500109"/>
            <a:ext cx="2570260" cy="2041724"/>
          </a:xfrm>
        </p:spPr>
      </p:sp>
      <p:sp>
        <p:nvSpPr>
          <p:cNvPr id="20" name="Content Placeholder 7"/>
          <p:cNvSpPr>
            <a:spLocks noGrp="1"/>
          </p:cNvSpPr>
          <p:nvPr>
            <p:ph idx="14"/>
          </p:nvPr>
        </p:nvSpPr>
        <p:spPr>
          <a:xfrm>
            <a:off x="3265312" y="3688074"/>
            <a:ext cx="2628388" cy="23815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8"/>
          <p:cNvSpPr>
            <a:spLocks noGrp="1"/>
          </p:cNvSpPr>
          <p:nvPr>
            <p:ph idx="15"/>
          </p:nvPr>
        </p:nvSpPr>
        <p:spPr>
          <a:xfrm>
            <a:off x="6128074" y="3688074"/>
            <a:ext cx="2570262" cy="23815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-1270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365" y="179775"/>
            <a:ext cx="1985954" cy="2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04639"/>
            <a:ext cx="8229600" cy="792088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00808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41379"/>
          </a:xfrm>
        </p:spPr>
        <p:txBody>
          <a:bodyPr/>
          <a:lstStyle>
            <a:lvl1pPr marL="342900" indent="-342900">
              <a:buClr>
                <a:srgbClr val="008080"/>
              </a:buClr>
              <a:buFont typeface="Calibri" pitchFamily="34" charset="0"/>
              <a:buChar char="→"/>
              <a:defRPr sz="2800">
                <a:latin typeface="+mj-lt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>
                <a:latin typeface="+mj-lt"/>
              </a:defRPr>
            </a:lvl2pPr>
            <a:lvl3pPr>
              <a:buClr>
                <a:schemeClr val="bg1">
                  <a:lumMod val="50000"/>
                </a:schemeClr>
              </a:buClr>
              <a:defRPr sz="2000">
                <a:latin typeface="+mj-lt"/>
              </a:defRPr>
            </a:lvl3pPr>
            <a:lvl4pPr marL="1600200" indent="-228600"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800">
                <a:latin typeface="+mj-lt"/>
              </a:defRPr>
            </a:lvl4pPr>
            <a:lvl5pPr marL="2057400" indent="-228600"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5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54742-8CB0-4F12-9334-E0D3B5E965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9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06223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8" y="1943072"/>
            <a:ext cx="8238320" cy="3765589"/>
          </a:xfrm>
        </p:spPr>
        <p:txBody>
          <a:bodyPr/>
          <a:lstStyle>
            <a:lvl1pPr marL="0" indent="0">
              <a:buNone/>
              <a:defRPr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endParaRPr lang="en-US" dirty="0"/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   |   </a:t>
            </a:r>
            <a:fld id="{DA15E891-66B8-4B28-AB8F-05A4B1DE573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41714"/>
            <a:ext cx="8238318" cy="3505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z="1800" dirty="0"/>
              <a:t>Subtitle of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5794654"/>
            <a:ext cx="8238320" cy="37043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8" y="6165090"/>
            <a:ext cx="8238318" cy="35743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4852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Picture here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2413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365" y="168345"/>
            <a:ext cx="1985954" cy="2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5">
    <p:bg>
      <p:bgPr>
        <a:solidFill>
          <a:srgbClr val="1B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1286232"/>
            <a:ext cx="7594271" cy="1255087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3600" baseline="0">
                <a:solidFill>
                  <a:srgbClr val="3AABF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Cover Slide Title With Room For Second Line </a:t>
            </a:r>
            <a:r>
              <a:rPr lang="en-US"/>
              <a:t>If Necessary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816016"/>
            <a:ext cx="5472113" cy="3747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of Presentation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679769"/>
            <a:ext cx="2078508" cy="26861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1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291842"/>
            <a:ext cx="3913188" cy="272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168" y="228042"/>
            <a:ext cx="2142835" cy="2269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1562" y="249859"/>
            <a:ext cx="985882" cy="147147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546638"/>
            <a:ext cx="9144000" cy="0"/>
          </a:xfrm>
          <a:prstGeom prst="line">
            <a:avLst/>
          </a:prstGeom>
          <a:ln w="19050">
            <a:solidFill>
              <a:srgbClr val="3AAB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5"/>
          <a:stretch/>
        </p:blipFill>
        <p:spPr>
          <a:xfrm>
            <a:off x="0" y="5253573"/>
            <a:ext cx="9144000" cy="1604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513"/>
            <a:ext cx="9144000" cy="4714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110"/>
            <a:ext cx="8238318" cy="489814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0505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50505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505050"/>
                </a:solidFill>
                <a:latin typeface="Arial"/>
                <a:cs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="0">
                <a:solidFill>
                  <a:srgbClr val="3AABF0"/>
                </a:solidFill>
                <a:latin typeface="+mj-lt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8288740" y="6398256"/>
            <a:ext cx="587784" cy="33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505050"/>
                </a:solidFill>
              </a:rPr>
              <a:t>   |   </a:t>
            </a:r>
            <a:fld id="{DA15E891-66B8-4B28-AB8F-05A4B1DE573C}" type="slidenum">
              <a:rPr lang="en-US" sz="800" smtClean="0">
                <a:solidFill>
                  <a:srgbClr val="505050"/>
                </a:solidFill>
              </a:rPr>
              <a:pPr/>
              <a:t>‹#›</a:t>
            </a:fld>
            <a:endParaRPr lang="en-US" sz="800" dirty="0">
              <a:solidFill>
                <a:srgbClr val="505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0" y="96987"/>
            <a:ext cx="2020866" cy="459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90" y="162699"/>
            <a:ext cx="1301393" cy="3327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5">
    <p:bg>
      <p:bgPr>
        <a:solidFill>
          <a:srgbClr val="1B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1286232"/>
            <a:ext cx="7594271" cy="1255087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3600" baseline="0">
                <a:solidFill>
                  <a:srgbClr val="3AABF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Cover Slide Title With Room For Second Line If Necessary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816016"/>
            <a:ext cx="5472113" cy="3747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of Presentation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679769"/>
            <a:ext cx="2078508" cy="26861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291842"/>
            <a:ext cx="3913188" cy="272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0" y="6546638"/>
            <a:ext cx="9144000" cy="0"/>
          </a:xfrm>
          <a:prstGeom prst="line">
            <a:avLst/>
          </a:prstGeom>
          <a:ln w="19050">
            <a:solidFill>
              <a:srgbClr val="3AAB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5"/>
          <a:stretch/>
        </p:blipFill>
        <p:spPr>
          <a:xfrm>
            <a:off x="0" y="5253573"/>
            <a:ext cx="9144000" cy="1604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13" y="165879"/>
            <a:ext cx="1298402" cy="3319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2" y="65374"/>
            <a:ext cx="2399016" cy="5452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bg>
      <p:bgPr>
        <a:solidFill>
          <a:srgbClr val="1B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3354314"/>
            <a:ext cx="4075112" cy="474288"/>
          </a:xfrm>
          <a:prstGeom prst="rect">
            <a:avLst/>
          </a:prstGeom>
        </p:spPr>
        <p:txBody>
          <a:bodyPr vert="horz"/>
          <a:lstStyle>
            <a:lvl1pPr marL="342900" marR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1" baseline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Questions? Get in touch.</a:t>
            </a:r>
          </a:p>
          <a:p>
            <a:pPr lvl="0"/>
            <a:endParaRPr lang="en-US" dirty="0"/>
          </a:p>
          <a:p>
            <a:pPr marL="34290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1286232"/>
            <a:ext cx="6359563" cy="1445093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aseline="0">
                <a:solidFill>
                  <a:srgbClr val="3AABF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Thank you.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835184"/>
            <a:ext cx="4075112" cy="975389"/>
          </a:xfrm>
          <a:prstGeom prst="rect">
            <a:avLst/>
          </a:prstGeom>
        </p:spPr>
        <p:txBody>
          <a:bodyPr vert="horz"/>
          <a:lstStyle>
            <a:lvl1pPr marL="86868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lang="en-US" sz="1600" b="0" i="0" u="none" strike="noStrike" kern="1200" cap="none" spc="0" normalizeH="0" baseline="0" noProof="0">
                <a:cs typeface="Arial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8686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First Last Name</a:t>
            </a:r>
          </a:p>
          <a:p>
            <a:pPr marL="8686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email@email.com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13" y="165879"/>
            <a:ext cx="1298402" cy="331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2" y="65374"/>
            <a:ext cx="2399016" cy="54523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546638"/>
            <a:ext cx="9144000" cy="0"/>
          </a:xfrm>
          <a:prstGeom prst="line">
            <a:avLst/>
          </a:prstGeom>
          <a:ln w="19050">
            <a:solidFill>
              <a:srgbClr val="3AAB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5"/>
          <a:stretch/>
        </p:blipFill>
        <p:spPr>
          <a:xfrm>
            <a:off x="0" y="5253573"/>
            <a:ext cx="9144000" cy="16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571500" y="1143000"/>
            <a:ext cx="8153400" cy="4622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45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375646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474338" y="-7655"/>
            <a:ext cx="587784" cy="3545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  |   </a:t>
            </a:r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of Slide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idx="1"/>
          </p:nvPr>
        </p:nvSpPr>
        <p:spPr>
          <a:xfrm>
            <a:off x="457200" y="1500110"/>
            <a:ext cx="8238318" cy="489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0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accent1"/>
          </a:solidFill>
          <a:latin typeface="Arial Bold"/>
          <a:ea typeface="+mj-ea"/>
          <a:cs typeface="Arial Bold"/>
        </a:defRPr>
      </a:lvl1pPr>
    </p:titleStyle>
    <p:bodyStyle>
      <a:lvl1pPr marL="342900" indent="-256032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77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5" r:id="rId3"/>
    <p:sldLayoutId id="2147483704" r:id="rId4"/>
    <p:sldLayoutId id="2147483737" r:id="rId5"/>
    <p:sldLayoutId id="2147483738" r:id="rId6"/>
    <p:sldLayoutId id="2147483739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laudioelsevier" TargetMode="External"/><Relationship Id="rId2" Type="http://schemas.openxmlformats.org/officeDocument/2006/relationships/hyperlink" Target="http://my.happify.com/hd/why-mindfulness-is-a-superpower-animation/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Mindfulness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199" y="2816016"/>
            <a:ext cx="5472113" cy="384384"/>
          </a:xfrm>
        </p:spPr>
        <p:txBody>
          <a:bodyPr/>
          <a:lstStyle/>
          <a:p>
            <a:r>
              <a:rPr lang="en-US" dirty="0"/>
              <a:t>A useful resource for reducing stress, increase focus, creativity and productivity in the laboratory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24 October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Claudio </a:t>
            </a:r>
            <a:r>
              <a:rPr lang="en-US" dirty="0" err="1">
                <a:solidFill>
                  <a:schemeClr val="bg1"/>
                </a:solidFill>
              </a:rPr>
              <a:t>Colaiacomo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5A884A3-945B-47F9-B767-342EC3DC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</p:spPr>
        <p:txBody>
          <a:bodyPr/>
          <a:lstStyle/>
          <a:p>
            <a:r>
              <a:rPr lang="en-US" dirty="0"/>
              <a:t>Attention to what?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2BC79-63CC-4E37-A3A9-957B0CDB9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6" y="1953495"/>
            <a:ext cx="6148388" cy="4068762"/>
          </a:xfrm>
          <a:prstGeom prst="rect">
            <a:avLst/>
          </a:prstGeom>
          <a:noFill/>
          <a:ln>
            <a:noFill/>
          </a:ln>
          <a:effectLst>
            <a:outerShdw blurRad="50800" dist="76201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6AEAE6DA-4C98-4144-9652-2CE107B64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6" y="3264466"/>
            <a:ext cx="248443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altLang="x-none" sz="2000" b="1" dirty="0"/>
              <a:t>Feelings</a:t>
            </a:r>
          </a:p>
          <a:p>
            <a:pPr>
              <a:buFont typeface="Wingdings" charset="2"/>
              <a:buChar char="ü"/>
            </a:pPr>
            <a:r>
              <a:rPr lang="en-US" altLang="x-none" sz="2000" b="1" dirty="0"/>
              <a:t>Emotions</a:t>
            </a:r>
          </a:p>
          <a:p>
            <a:pPr>
              <a:buFont typeface="Wingdings" charset="2"/>
              <a:buChar char="ü"/>
            </a:pPr>
            <a:r>
              <a:rPr lang="en-US" altLang="x-none" sz="2000" b="1" dirty="0"/>
              <a:t>Thoughts</a:t>
            </a:r>
          </a:p>
          <a:p>
            <a:pPr>
              <a:buFont typeface="Wingdings" charset="2"/>
              <a:buChar char="ü"/>
            </a:pPr>
            <a:r>
              <a:rPr lang="en-US" altLang="x-none" sz="2000" dirty="0"/>
              <a:t>Moods</a:t>
            </a:r>
          </a:p>
          <a:p>
            <a:pPr>
              <a:buFont typeface="Wingdings" charset="2"/>
              <a:buChar char="ü"/>
            </a:pPr>
            <a:r>
              <a:rPr lang="en-US" altLang="x-none" sz="2000" dirty="0"/>
              <a:t>Autopilots</a:t>
            </a:r>
          </a:p>
          <a:p>
            <a:pPr>
              <a:buFont typeface="Wingdings" charset="2"/>
              <a:buChar char="ü"/>
            </a:pPr>
            <a:r>
              <a:rPr lang="en-US" altLang="x-none" sz="2000" dirty="0"/>
              <a:t>Mental Patterns)</a:t>
            </a:r>
          </a:p>
          <a:p>
            <a:pPr>
              <a:buFont typeface="Wingdings" charset="2"/>
              <a:buChar char="ü"/>
            </a:pPr>
            <a:r>
              <a:rPr lang="en-US" altLang="x-none" sz="2000" dirty="0"/>
              <a:t>Reactions</a:t>
            </a:r>
          </a:p>
          <a:p>
            <a:pPr>
              <a:buFont typeface="Wingdings" charset="2"/>
              <a:buChar char="ü"/>
            </a:pPr>
            <a:r>
              <a:rPr lang="en-US" altLang="x-none" sz="2000" dirty="0"/>
              <a:t>Rumination</a:t>
            </a:r>
          </a:p>
          <a:p>
            <a:pPr>
              <a:buFont typeface="Wingdings" charset="2"/>
              <a:buChar char="ü"/>
            </a:pPr>
            <a:endParaRPr lang="en-US" altLang="x-none" dirty="0"/>
          </a:p>
        </p:txBody>
      </p:sp>
      <p:sp>
        <p:nvSpPr>
          <p:cNvPr id="10" name="Down Arrow 4">
            <a:extLst>
              <a:ext uri="{FF2B5EF4-FFF2-40B4-BE49-F238E27FC236}">
                <a16:creationId xmlns:a16="http://schemas.microsoft.com/office/drawing/2014/main" id="{2FDD8119-8C33-4C7C-8743-6A2F141CD39D}"/>
              </a:ext>
            </a:extLst>
          </p:cNvPr>
          <p:cNvSpPr/>
          <p:nvPr/>
        </p:nvSpPr>
        <p:spPr>
          <a:xfrm>
            <a:off x="457199" y="1953495"/>
            <a:ext cx="1296987" cy="79216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5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5A884A3-945B-47F9-B767-342EC3DC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</p:spPr>
        <p:txBody>
          <a:bodyPr/>
          <a:lstStyle/>
          <a:p>
            <a:r>
              <a:rPr lang="en-US" dirty="0"/>
              <a:t>The Benefits of Mindfulness – on our work and lives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8FAC5E-27FC-4D07-AB23-6B67E44873B3}"/>
              </a:ext>
            </a:extLst>
          </p:cNvPr>
          <p:cNvSpPr txBox="1">
            <a:spLocks/>
          </p:cNvSpPr>
          <p:nvPr/>
        </p:nvSpPr>
        <p:spPr>
          <a:xfrm>
            <a:off x="501116" y="1646459"/>
            <a:ext cx="8211084" cy="3672673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Clear thinking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Focus, attention, concentration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Patience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Sleep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Energy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Resilience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Positivity and Balance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400"/>
              <a:t> Performance and productivity</a:t>
            </a: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572ED1-7E95-4FA4-A753-424B67497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4000" scaling="43"/>
                    </a14:imgEffect>
                    <a14:imgEffect>
                      <a14:sharpenSoften amount="8000"/>
                    </a14:imgEffect>
                    <a14:imgEffect>
                      <a14:brightnessContrast bright="12000" contras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9924" y="4610179"/>
            <a:ext cx="3263900" cy="18542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3C2195-1577-4FA1-A9AC-F5726FDF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7298">
            <a:off x="6236169" y="2978890"/>
            <a:ext cx="2130251" cy="1007809"/>
          </a:xfrm>
          <a:prstGeom prst="rect">
            <a:avLst/>
          </a:prstGeom>
        </p:spPr>
      </p:pic>
      <p:sp>
        <p:nvSpPr>
          <p:cNvPr id="13" name="Down Arrow 9">
            <a:extLst>
              <a:ext uri="{FF2B5EF4-FFF2-40B4-BE49-F238E27FC236}">
                <a16:creationId xmlns:a16="http://schemas.microsoft.com/office/drawing/2014/main" id="{414126DA-0B74-4146-8EF0-0D2D1C9B650A}"/>
              </a:ext>
            </a:extLst>
          </p:cNvPr>
          <p:cNvSpPr/>
          <p:nvPr/>
        </p:nvSpPr>
        <p:spPr>
          <a:xfrm>
            <a:off x="6949601" y="4192930"/>
            <a:ext cx="703385" cy="452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3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59C887-02BB-0D44-AE6F-7EE33814B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271305"/>
            <a:ext cx="4572000" cy="50402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C52F7-0B69-F144-8037-C6A49433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15357"/>
            <a:ext cx="4219984" cy="54667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FFB40A-9F0C-F247-A1F5-0F500C9C29BC}"/>
              </a:ext>
            </a:extLst>
          </p:cNvPr>
          <p:cNvSpPr txBox="1"/>
          <p:nvPr/>
        </p:nvSpPr>
        <p:spPr>
          <a:xfrm>
            <a:off x="5194853" y="563025"/>
            <a:ext cx="3332088" cy="3606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>
                <a:solidFill>
                  <a:srgbClr val="3AABF0"/>
                </a:solidFill>
                <a:latin typeface="Arial" panose="020B0604020202020204" pitchFamily="34" charset="0"/>
              </a:rPr>
              <a:t>Milestones of research</a:t>
            </a:r>
            <a:endParaRPr lang="en-GB" sz="2400" b="1" dirty="0">
              <a:solidFill>
                <a:srgbClr val="0073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39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3825F4-40C9-FD4F-98AD-6500EA061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96" y="1174750"/>
            <a:ext cx="7289800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80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416" y="242201"/>
            <a:ext cx="8442960" cy="3606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3AABF0"/>
                </a:solidFill>
                <a:latin typeface="Arial" panose="020B0604020202020204" pitchFamily="34" charset="0"/>
              </a:rPr>
              <a:t>A growing research area</a:t>
            </a:r>
            <a:endParaRPr lang="en-GB" sz="2400" b="1" dirty="0">
              <a:solidFill>
                <a:srgbClr val="0073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../../../../../../Desktop/Screen%20Shot%202018-03-28%20at%2021.38">
            <a:extLst>
              <a:ext uri="{FF2B5EF4-FFF2-40B4-BE49-F238E27FC236}">
                <a16:creationId xmlns:a16="http://schemas.microsoft.com/office/drawing/2014/main" id="{FDFED233-D77B-1147-B8A2-1E50147BEF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" y="782367"/>
            <a:ext cx="4759325" cy="227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../Screen%20Shot%202019-02-20%20at%2017.03.04.png">
            <a:extLst>
              <a:ext uri="{FF2B5EF4-FFF2-40B4-BE49-F238E27FC236}">
                <a16:creationId xmlns:a16="http://schemas.microsoft.com/office/drawing/2014/main" id="{914D089F-2D5E-9D4A-8C4D-05CABE86D9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" y="3517634"/>
            <a:ext cx="5046345" cy="3098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CE46E-40A3-434A-8A9F-1168B8114F5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88280" y="581536"/>
            <a:ext cx="3581400" cy="2471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../Screen%20Shot%202019-01-19%20at%2013.35.53.png">
            <a:extLst>
              <a:ext uri="{FF2B5EF4-FFF2-40B4-BE49-F238E27FC236}">
                <a16:creationId xmlns:a16="http://schemas.microsoft.com/office/drawing/2014/main" id="{95245D61-AD6E-7444-A956-9CC75E44B5C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4085958"/>
            <a:ext cx="3444240" cy="16643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F576E-BBF8-E246-8EEB-2308DAF1F707}"/>
              </a:ext>
            </a:extLst>
          </p:cNvPr>
          <p:cNvSpPr txBox="1"/>
          <p:nvPr/>
        </p:nvSpPr>
        <p:spPr>
          <a:xfrm>
            <a:off x="6066256" y="6261087"/>
            <a:ext cx="2803424" cy="3547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3AABF0"/>
                </a:solidFill>
                <a:latin typeface="Arial" panose="020B0604020202020204" pitchFamily="34" charset="0"/>
              </a:rPr>
              <a:t>…In many fields</a:t>
            </a:r>
            <a:endParaRPr lang="en-GB" sz="2400" b="1" dirty="0">
              <a:solidFill>
                <a:srgbClr val="0073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9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2" y="3621742"/>
            <a:ext cx="5637489" cy="3001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6329082" cy="1456103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19731" r="2762" b="28906"/>
          <a:stretch>
            <a:fillRect/>
          </a:stretch>
        </p:blipFill>
        <p:spPr bwMode="auto">
          <a:xfrm rot="20690124">
            <a:off x="4908995" y="1028434"/>
            <a:ext cx="3998861" cy="233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059">
            <a:off x="258504" y="1816441"/>
            <a:ext cx="4123018" cy="1621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7582">
            <a:off x="5464984" y="3254141"/>
            <a:ext cx="3969373" cy="148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0276">
            <a:off x="5436012" y="4724501"/>
            <a:ext cx="2944826" cy="13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7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5" y="643466"/>
            <a:ext cx="7428088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19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coe-onlinetrainingcourses.com/images/mindfulness-diploma-course-p55-163_image.jpg">
            <a:extLst>
              <a:ext uri="{FF2B5EF4-FFF2-40B4-BE49-F238E27FC236}">
                <a16:creationId xmlns:a16="http://schemas.microsoft.com/office/drawing/2014/main" id="{16942DFB-1926-4B46-9082-FD8A62FAC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22100" r="13200" b="22433"/>
          <a:stretch/>
        </p:blipFill>
        <p:spPr bwMode="auto">
          <a:xfrm>
            <a:off x="647700" y="692977"/>
            <a:ext cx="7848600" cy="59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1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9A84D-1AB7-B745-893D-F0C653E6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simpler definition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8815CF-F10D-48AB-9F5B-0DE51EC5379F}"/>
              </a:ext>
            </a:extLst>
          </p:cNvPr>
          <p:cNvSpPr txBox="1">
            <a:spLocks/>
          </p:cNvSpPr>
          <p:nvPr/>
        </p:nvSpPr>
        <p:spPr>
          <a:xfrm>
            <a:off x="535641" y="1698812"/>
            <a:ext cx="8153400" cy="4622800"/>
          </a:xfr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it-IT" altLang="x-none" sz="3600" dirty="0"/>
              <a:t>“Mindfulness is paying attention </a:t>
            </a:r>
            <a:br>
              <a:rPr lang="it-IT" altLang="x-none" sz="3600" dirty="0"/>
            </a:br>
            <a:r>
              <a:rPr lang="it-IT" altLang="x-none" sz="3600" dirty="0"/>
              <a:t>every moment to</a:t>
            </a:r>
            <a:br>
              <a:rPr lang="it-IT" altLang="x-none" sz="3600" dirty="0"/>
            </a:br>
            <a:r>
              <a:rPr lang="it-IT" altLang="x-none" sz="3600" dirty="0"/>
              <a:t>what’s in our mind</a:t>
            </a:r>
            <a:br>
              <a:rPr lang="it-IT" altLang="x-none" sz="3600" dirty="0"/>
            </a:br>
            <a:r>
              <a:rPr lang="it-IT" altLang="x-none" sz="3600" dirty="0"/>
              <a:t> Without getting carried away by it”</a:t>
            </a:r>
            <a:endParaRPr lang="en-US" altLang="x-none" sz="3600" dirty="0"/>
          </a:p>
        </p:txBody>
      </p:sp>
    </p:spTree>
    <p:extLst>
      <p:ext uri="{BB962C8B-B14F-4D97-AF65-F5344CB8AC3E}">
        <p14:creationId xmlns:p14="http://schemas.microsoft.com/office/powerpoint/2010/main" val="2897451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9A39CB9-70EE-4ABF-8260-E15E2EEE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4575"/>
          <a:stretch>
            <a:fillRect/>
          </a:stretch>
        </p:blipFill>
        <p:spPr>
          <a:xfrm>
            <a:off x="916735" y="948111"/>
            <a:ext cx="7062787" cy="511810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32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3591758"/>
            <a:ext cx="8238318" cy="3038131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Claudio </a:t>
            </a:r>
            <a:r>
              <a:rPr lang="en-GB" dirty="0" err="1"/>
              <a:t>Colaiacomo</a:t>
            </a:r>
            <a:r>
              <a:rPr lang="en-GB" dirty="0"/>
              <a:t> </a:t>
            </a:r>
          </a:p>
          <a:p>
            <a:pPr>
              <a:spcAft>
                <a:spcPts val="800"/>
              </a:spcAft>
            </a:pPr>
            <a:r>
              <a:rPr lang="en-GB" sz="1600" dirty="0"/>
              <a:t>holds a degree and a Masters in Physics an MBA and a Masters in Contemplative Neurosciences from the University of Pisa. </a:t>
            </a:r>
          </a:p>
          <a:p>
            <a:pPr>
              <a:spcAft>
                <a:spcPts val="800"/>
              </a:spcAft>
            </a:pPr>
            <a:r>
              <a:rPr lang="en-GB" sz="1600" dirty="0"/>
              <a:t>He is a Mindfulness trainer, coach and is part of the </a:t>
            </a:r>
            <a:r>
              <a:rPr lang="en-GB" sz="1600" dirty="0" err="1"/>
              <a:t>Elevier</a:t>
            </a:r>
            <a:r>
              <a:rPr lang="en-GB" sz="1600" dirty="0"/>
              <a:t> </a:t>
            </a:r>
            <a:r>
              <a:rPr lang="en-GB" sz="1600" dirty="0" err="1"/>
              <a:t>Mindlife</a:t>
            </a:r>
            <a:r>
              <a:rPr lang="en-GB" sz="1600" dirty="0"/>
              <a:t> initiative which aims to bring mental health resources including Mindfulness to employees.</a:t>
            </a:r>
          </a:p>
          <a:p>
            <a:pPr>
              <a:spcAft>
                <a:spcPts val="800"/>
              </a:spcAft>
            </a:pPr>
            <a:r>
              <a:rPr lang="en-GB" sz="1600" dirty="0"/>
              <a:t>In his earlier career, he has worked as a researcher in the US and Austria after moving to Elsevier where he covered several managerial roles. </a:t>
            </a:r>
          </a:p>
          <a:p>
            <a:pPr>
              <a:spcAft>
                <a:spcPts val="800"/>
              </a:spcAft>
            </a:pPr>
            <a:r>
              <a:rPr lang="en-GB" sz="1600" dirty="0"/>
              <a:t>Today he is Vice President for Academic Relations.</a:t>
            </a:r>
          </a:p>
          <a:p>
            <a:pPr>
              <a:spcAft>
                <a:spcPts val="800"/>
              </a:spcAft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Claudio on Twitter: @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ClaudioElsevier</a:t>
            </a:r>
            <a:endParaRPr lang="it-IT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speaker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Arial Bold"/>
                <a:ea typeface="+mj-ea"/>
                <a:cs typeface="Arial Bold"/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7B0D6-B117-C242-BCBE-0024FD7F8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53" y="1216329"/>
            <a:ext cx="2381494" cy="22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5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9A84D-1AB7-B745-893D-F0C653E6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my mind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0908E4-3FDA-4DD6-9D8D-3B56E60E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" y="1814305"/>
            <a:ext cx="8101012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898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9A84D-1AB7-B745-893D-F0C653E6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High </a:t>
            </a:r>
            <a:r>
              <a:rPr lang="en-GB" dirty="0"/>
              <a:t>definition</a:t>
            </a:r>
            <a:r>
              <a:rPr lang="it-IT" dirty="0"/>
              <a:t> </a:t>
            </a:r>
            <a:r>
              <a:rPr lang="en-GB" dirty="0"/>
              <a:t>Thoughts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E3F34C-9350-9949-B326-1579CFE7E3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444" y="2106516"/>
            <a:ext cx="6081111" cy="33596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15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9A84D-1AB7-B745-893D-F0C653E6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Guided meditation</a:t>
            </a:r>
          </a:p>
        </p:txBody>
      </p:sp>
      <p:pic>
        <p:nvPicPr>
          <p:cNvPr id="5" name="Picture 2" descr="Image result for mela verde">
            <a:extLst>
              <a:ext uri="{FF2B5EF4-FFF2-40B4-BE49-F238E27FC236}">
                <a16:creationId xmlns:a16="http://schemas.microsoft.com/office/drawing/2014/main" id="{43431372-0742-4084-BD85-C9706FAC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35609"/>
            <a:ext cx="47625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86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F1432-C7D4-4B69-BBEC-337DA210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72" y="0"/>
            <a:ext cx="2514600" cy="666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559A84D-1AB7-B745-893D-F0C653E6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142"/>
            <a:ext cx="8238319" cy="380586"/>
          </a:xfrm>
        </p:spPr>
        <p:txBody>
          <a:bodyPr/>
          <a:lstStyle/>
          <a:p>
            <a:r>
              <a:rPr lang="it-IT" dirty="0"/>
              <a:t>Stages of the path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0449A4-2D82-4B7A-BCBB-70156488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8993"/>
            <a:ext cx="2514600" cy="6667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2FB5BB9-3AA0-4A69-A7FE-5EA3F18DDBA7}"/>
              </a:ext>
            </a:extLst>
          </p:cNvPr>
          <p:cNvSpPr txBox="1"/>
          <p:nvPr/>
        </p:nvSpPr>
        <p:spPr>
          <a:xfrm>
            <a:off x="3288030" y="481819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2E29E1-3BFC-4916-B006-6664F9C562F2}"/>
              </a:ext>
            </a:extLst>
          </p:cNvPr>
          <p:cNvSpPr txBox="1"/>
          <p:nvPr/>
        </p:nvSpPr>
        <p:spPr>
          <a:xfrm>
            <a:off x="3296386" y="1149940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deep</a:t>
            </a:r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breaths</a:t>
            </a:r>
            <a:endParaRPr lang="it-IT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0CFF94-9164-4649-9342-7D5DC65C7223}"/>
              </a:ext>
            </a:extLst>
          </p:cNvPr>
          <p:cNvSpPr txBox="1"/>
          <p:nvPr/>
        </p:nvSpPr>
        <p:spPr>
          <a:xfrm>
            <a:off x="3288030" y="1771325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Body </a:t>
            </a:r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Scan</a:t>
            </a:r>
            <a:endParaRPr lang="it-IT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0E4F0B-6474-419C-A212-796202F7E98F}"/>
              </a:ext>
            </a:extLst>
          </p:cNvPr>
          <p:cNvSpPr txBox="1"/>
          <p:nvPr/>
        </p:nvSpPr>
        <p:spPr>
          <a:xfrm>
            <a:off x="3326130" y="2434706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Physical</a:t>
            </a:r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sensation</a:t>
            </a:r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breath</a:t>
            </a:r>
            <a:endParaRPr lang="it-IT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602FCC-9B47-46F5-A7AF-8C990E80594D}"/>
              </a:ext>
            </a:extLst>
          </p:cNvPr>
          <p:cNvSpPr txBox="1"/>
          <p:nvPr/>
        </p:nvSpPr>
        <p:spPr>
          <a:xfrm>
            <a:off x="3326130" y="3132095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Focus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3A7A68-5819-4121-B565-048E06556AAF}"/>
              </a:ext>
            </a:extLst>
          </p:cNvPr>
          <p:cNvSpPr txBox="1"/>
          <p:nvPr/>
        </p:nvSpPr>
        <p:spPr>
          <a:xfrm>
            <a:off x="3296386" y="5658435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Non </a:t>
            </a:r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judgement</a:t>
            </a:r>
            <a:endParaRPr lang="it-IT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42ED2E-178A-4885-95AB-F2354F2F8DC9}"/>
              </a:ext>
            </a:extLst>
          </p:cNvPr>
          <p:cNvSpPr txBox="1"/>
          <p:nvPr/>
        </p:nvSpPr>
        <p:spPr>
          <a:xfrm>
            <a:off x="3288030" y="6321816"/>
            <a:ext cx="249174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Observing</a:t>
            </a:r>
            <a:endParaRPr lang="it-IT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5BC97A-DBFC-4168-88BF-9474D1F8F4F6}"/>
              </a:ext>
            </a:extLst>
          </p:cNvPr>
          <p:cNvSpPr/>
          <p:nvPr/>
        </p:nvSpPr>
        <p:spPr>
          <a:xfrm>
            <a:off x="3539491" y="3765772"/>
            <a:ext cx="1992630" cy="1553959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Object </a:t>
            </a:r>
            <a:r>
              <a:rPr lang="it-IT" sz="1600" dirty="0"/>
              <a:t>(</a:t>
            </a:r>
            <a:r>
              <a:rPr lang="it-IT" sz="1600" dirty="0" err="1"/>
              <a:t>Breath</a:t>
            </a:r>
            <a:r>
              <a:rPr lang="it-IT" sz="1600" dirty="0"/>
              <a:t>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FD74D7E-FA25-4636-8AA3-A7678DB5812E}"/>
              </a:ext>
            </a:extLst>
          </p:cNvPr>
          <p:cNvSpPr/>
          <p:nvPr/>
        </p:nvSpPr>
        <p:spPr>
          <a:xfrm>
            <a:off x="746760" y="3898771"/>
            <a:ext cx="1451610" cy="12748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Feelings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C835F0-67C9-4939-9A0E-38AE548D0081}"/>
              </a:ext>
            </a:extLst>
          </p:cNvPr>
          <p:cNvSpPr/>
          <p:nvPr/>
        </p:nvSpPr>
        <p:spPr>
          <a:xfrm>
            <a:off x="6842760" y="3898771"/>
            <a:ext cx="1554480" cy="12748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Thoughts</a:t>
            </a:r>
            <a:endParaRPr lang="it-IT" sz="1600" dirty="0"/>
          </a:p>
        </p:txBody>
      </p:sp>
      <p:sp>
        <p:nvSpPr>
          <p:cNvPr id="37" name="Down Arrow 13">
            <a:extLst>
              <a:ext uri="{FF2B5EF4-FFF2-40B4-BE49-F238E27FC236}">
                <a16:creationId xmlns:a16="http://schemas.microsoft.com/office/drawing/2014/main" id="{799DD5C2-9224-40BE-9411-C03B86417D5A}"/>
              </a:ext>
            </a:extLst>
          </p:cNvPr>
          <p:cNvSpPr/>
          <p:nvPr/>
        </p:nvSpPr>
        <p:spPr>
          <a:xfrm>
            <a:off x="4427956" y="797432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Down Arrow 14">
            <a:extLst>
              <a:ext uri="{FF2B5EF4-FFF2-40B4-BE49-F238E27FC236}">
                <a16:creationId xmlns:a16="http://schemas.microsoft.com/office/drawing/2014/main" id="{D621D11D-A9B4-49C7-BEBC-A6BAEC83A472}"/>
              </a:ext>
            </a:extLst>
          </p:cNvPr>
          <p:cNvSpPr/>
          <p:nvPr/>
        </p:nvSpPr>
        <p:spPr>
          <a:xfrm>
            <a:off x="4413885" y="2103893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Down Arrow 15">
            <a:extLst>
              <a:ext uri="{FF2B5EF4-FFF2-40B4-BE49-F238E27FC236}">
                <a16:creationId xmlns:a16="http://schemas.microsoft.com/office/drawing/2014/main" id="{929CD049-EF4D-45BF-A7F3-9B2E45A5A701}"/>
              </a:ext>
            </a:extLst>
          </p:cNvPr>
          <p:cNvSpPr/>
          <p:nvPr/>
        </p:nvSpPr>
        <p:spPr>
          <a:xfrm>
            <a:off x="4422241" y="1463699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Down Arrow 16">
            <a:extLst>
              <a:ext uri="{FF2B5EF4-FFF2-40B4-BE49-F238E27FC236}">
                <a16:creationId xmlns:a16="http://schemas.microsoft.com/office/drawing/2014/main" id="{5ECC5E88-7FD7-4A12-B105-C61B16130D17}"/>
              </a:ext>
            </a:extLst>
          </p:cNvPr>
          <p:cNvSpPr/>
          <p:nvPr/>
        </p:nvSpPr>
        <p:spPr>
          <a:xfrm>
            <a:off x="4413885" y="2788566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own Arrow 17">
            <a:extLst>
              <a:ext uri="{FF2B5EF4-FFF2-40B4-BE49-F238E27FC236}">
                <a16:creationId xmlns:a16="http://schemas.microsoft.com/office/drawing/2014/main" id="{8D30D699-386E-418D-9E4B-D277AB85DF60}"/>
              </a:ext>
            </a:extLst>
          </p:cNvPr>
          <p:cNvSpPr/>
          <p:nvPr/>
        </p:nvSpPr>
        <p:spPr>
          <a:xfrm>
            <a:off x="4413885" y="3496625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Down Arrow 18">
            <a:extLst>
              <a:ext uri="{FF2B5EF4-FFF2-40B4-BE49-F238E27FC236}">
                <a16:creationId xmlns:a16="http://schemas.microsoft.com/office/drawing/2014/main" id="{3F74EF2B-F5B7-4184-BB4F-786C7CBAC77C}"/>
              </a:ext>
            </a:extLst>
          </p:cNvPr>
          <p:cNvSpPr/>
          <p:nvPr/>
        </p:nvSpPr>
        <p:spPr>
          <a:xfrm rot="10975826">
            <a:off x="4422241" y="5999918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Down Arrow 19">
            <a:extLst>
              <a:ext uri="{FF2B5EF4-FFF2-40B4-BE49-F238E27FC236}">
                <a16:creationId xmlns:a16="http://schemas.microsoft.com/office/drawing/2014/main" id="{CF951C9C-1C3A-418D-B556-3C37CC98F90C}"/>
              </a:ext>
            </a:extLst>
          </p:cNvPr>
          <p:cNvSpPr/>
          <p:nvPr/>
        </p:nvSpPr>
        <p:spPr>
          <a:xfrm rot="10800000">
            <a:off x="4422241" y="5339333"/>
            <a:ext cx="240030" cy="238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AD17ED2-7B1D-4442-AF8B-66705C8FA29C}"/>
              </a:ext>
            </a:extLst>
          </p:cNvPr>
          <p:cNvCxnSpPr/>
          <p:nvPr/>
        </p:nvCxnSpPr>
        <p:spPr>
          <a:xfrm flipH="1">
            <a:off x="2320290" y="4539752"/>
            <a:ext cx="1143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9BECA8-8425-4A9A-85CE-3BA59CD9A314}"/>
              </a:ext>
            </a:extLst>
          </p:cNvPr>
          <p:cNvCxnSpPr>
            <a:cxnSpLocks/>
          </p:cNvCxnSpPr>
          <p:nvPr/>
        </p:nvCxnSpPr>
        <p:spPr>
          <a:xfrm>
            <a:off x="5604510" y="4536216"/>
            <a:ext cx="1082040" cy="17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2349E6-407C-4573-B038-96CFBEFD23FA}"/>
              </a:ext>
            </a:extLst>
          </p:cNvPr>
          <p:cNvCxnSpPr>
            <a:cxnSpLocks/>
          </p:cNvCxnSpPr>
          <p:nvPr/>
        </p:nvCxnSpPr>
        <p:spPr>
          <a:xfrm>
            <a:off x="1461135" y="5353982"/>
            <a:ext cx="1636395" cy="1098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1684367-0942-42EB-9D00-EE3668A043D7}"/>
              </a:ext>
            </a:extLst>
          </p:cNvPr>
          <p:cNvCxnSpPr>
            <a:cxnSpLocks/>
          </p:cNvCxnSpPr>
          <p:nvPr/>
        </p:nvCxnSpPr>
        <p:spPr>
          <a:xfrm flipH="1">
            <a:off x="5910046" y="5294132"/>
            <a:ext cx="1597559" cy="1158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58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9A84D-1AB7-B745-893D-F0C653E6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Further Resources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2ABB31-D2BE-4066-A9F3-BF884B1C2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00188"/>
            <a:ext cx="8237538" cy="489743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Books:</a:t>
            </a:r>
          </a:p>
          <a:p>
            <a:pPr>
              <a:defRPr/>
            </a:pPr>
            <a:r>
              <a:rPr lang="en-US" sz="1600" b="1" i="1" dirty="0">
                <a:solidFill>
                  <a:schemeClr val="tx2"/>
                </a:solidFill>
              </a:rPr>
              <a:t>Full Catastrophe </a:t>
            </a:r>
            <a:r>
              <a:rPr lang="en-US" sz="1600" b="1" i="1" dirty="0" err="1">
                <a:solidFill>
                  <a:schemeClr val="tx2"/>
                </a:solidFill>
              </a:rPr>
              <a:t>Living,</a:t>
            </a:r>
            <a:r>
              <a:rPr lang="en-US" sz="1600" i="1" dirty="0" err="1">
                <a:solidFill>
                  <a:schemeClr val="tx2"/>
                </a:solidFill>
              </a:rPr>
              <a:t>Using</a:t>
            </a:r>
            <a:r>
              <a:rPr lang="en-US" sz="1600" i="1" dirty="0">
                <a:solidFill>
                  <a:schemeClr val="tx2"/>
                </a:solidFill>
              </a:rPr>
              <a:t> the Wisdom of Your Body and Mind to Face Stress, Pain and Illness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By Jon Kabat-Zinn </a:t>
            </a:r>
          </a:p>
          <a:p>
            <a:pPr>
              <a:defRPr/>
            </a:pPr>
            <a:r>
              <a:rPr lang="en-US" sz="1600" b="1" i="1" dirty="0">
                <a:solidFill>
                  <a:schemeClr val="tx2"/>
                </a:solidFill>
              </a:rPr>
              <a:t>Headspace</a:t>
            </a:r>
            <a:r>
              <a:rPr lang="en-US" sz="1600" i="1" dirty="0">
                <a:solidFill>
                  <a:schemeClr val="tx2"/>
                </a:solidFill>
              </a:rPr>
              <a:t>, B</a:t>
            </a:r>
            <a:r>
              <a:rPr lang="en-US" sz="1600" dirty="0">
                <a:solidFill>
                  <a:schemeClr val="tx2"/>
                </a:solidFill>
              </a:rPr>
              <a:t>y Andy </a:t>
            </a:r>
            <a:r>
              <a:rPr lang="en-US" sz="1600" dirty="0" err="1">
                <a:solidFill>
                  <a:schemeClr val="tx2"/>
                </a:solidFill>
              </a:rPr>
              <a:t>Puddicombe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sz="1600" b="1" i="1" dirty="0">
                <a:solidFill>
                  <a:schemeClr val="tx2"/>
                </a:solidFill>
              </a:rPr>
              <a:t>Emotional Intelligence 2.0</a:t>
            </a:r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en-GB" sz="1600" b="1" i="1" dirty="0">
                <a:solidFill>
                  <a:schemeClr val="tx2"/>
                </a:solidFill>
              </a:rPr>
              <a:t>B</a:t>
            </a:r>
            <a:r>
              <a:rPr lang="en-GB" sz="1600" i="1" dirty="0">
                <a:solidFill>
                  <a:schemeClr val="tx2"/>
                </a:solidFill>
              </a:rPr>
              <a:t>y Dr Travis Bradberry</a:t>
            </a:r>
          </a:p>
          <a:p>
            <a:pPr>
              <a:defRPr/>
            </a:pPr>
            <a:r>
              <a:rPr lang="en-GB" sz="1600" b="1" i="1" dirty="0">
                <a:solidFill>
                  <a:schemeClr val="tx2"/>
                </a:solidFill>
              </a:rPr>
              <a:t>Nonviolent Communication</a:t>
            </a:r>
            <a:r>
              <a:rPr lang="en-GB" sz="1600" i="1" dirty="0">
                <a:solidFill>
                  <a:schemeClr val="tx2"/>
                </a:solidFill>
              </a:rPr>
              <a:t>, A Language of Life by Marshall Rosenberg</a:t>
            </a: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</a:rPr>
              <a:t>The Mindful Day </a:t>
            </a:r>
            <a:r>
              <a:rPr lang="it-IT" sz="1600" dirty="0">
                <a:solidFill>
                  <a:schemeClr val="tx2"/>
                </a:solidFill>
              </a:rPr>
              <a:t>Practical Ways to Find Focus, Calm, and Joy from Morning to Evening, </a:t>
            </a:r>
            <a:r>
              <a:rPr lang="it-IT" sz="1600" i="1" dirty="0">
                <a:solidFill>
                  <a:schemeClr val="tx2"/>
                </a:solidFill>
              </a:rPr>
              <a:t>By Laurie J. Cameron, National Geographic</a:t>
            </a:r>
          </a:p>
          <a:p>
            <a:pPr>
              <a:defRPr/>
            </a:pPr>
            <a:r>
              <a:rPr lang="it-IT" sz="1600" b="1" dirty="0">
                <a:solidFill>
                  <a:schemeClr val="tx2"/>
                </a:solidFill>
              </a:rPr>
              <a:t>Meditation is not what you think</a:t>
            </a:r>
            <a:r>
              <a:rPr lang="it-IT" sz="1600" i="1" dirty="0">
                <a:solidFill>
                  <a:schemeClr val="tx2"/>
                </a:solidFill>
              </a:rPr>
              <a:t>, </a:t>
            </a:r>
            <a:r>
              <a:rPr lang="it-IT" sz="1600" dirty="0">
                <a:solidFill>
                  <a:schemeClr val="tx2"/>
                </a:solidFill>
              </a:rPr>
              <a:t>Mindfulness and Why It Is So Important </a:t>
            </a:r>
            <a:br>
              <a:rPr lang="it-IT" sz="1600" dirty="0">
                <a:solidFill>
                  <a:schemeClr val="tx2"/>
                </a:solidFill>
              </a:rPr>
            </a:br>
            <a:r>
              <a:rPr lang="it-IT" sz="1600" i="1" dirty="0">
                <a:solidFill>
                  <a:schemeClr val="tx2"/>
                </a:solidFill>
              </a:rPr>
              <a:t>By Jon Kabat-Zinn, Hachette</a:t>
            </a:r>
          </a:p>
          <a:p>
            <a:pPr>
              <a:defRPr/>
            </a:pPr>
            <a:r>
              <a:rPr lang="it-IT" sz="1600" b="1" dirty="0">
                <a:solidFill>
                  <a:schemeClr val="tx2"/>
                </a:solidFill>
              </a:rPr>
              <a:t>Be mindfull and stress less</a:t>
            </a:r>
            <a:r>
              <a:rPr lang="it-IT" sz="1600" i="1" dirty="0">
                <a:solidFill>
                  <a:schemeClr val="tx2"/>
                </a:solidFill>
              </a:rPr>
              <a:t>, By Gina M. Biegel, Shambhala Publications</a:t>
            </a:r>
          </a:p>
          <a:p>
            <a:pPr>
              <a:defRPr/>
            </a:pPr>
            <a:endParaRPr lang="it-IT" sz="1600" i="1" dirty="0"/>
          </a:p>
          <a:p>
            <a:pPr>
              <a:defRPr/>
            </a:pPr>
            <a:r>
              <a:rPr lang="en-GB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Apps:</a:t>
            </a:r>
            <a:endParaRPr lang="en-GB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GB" sz="1400" dirty="0">
                <a:solidFill>
                  <a:schemeClr val="tx2"/>
                </a:solidFill>
              </a:rPr>
              <a:t>Headspace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Calm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Insight Timer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Healthy Minds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GB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Short</a:t>
            </a:r>
            <a:r>
              <a:rPr lang="en-GB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Video: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hlinkClick r:id="rId2"/>
              </a:rPr>
              <a:t>http://my.happify.com/hd/why-mindfulness-is-a-superpower-animation/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GB" sz="1900" dirty="0">
                <a:solidFill>
                  <a:schemeClr val="tx1"/>
                </a:solidFill>
              </a:rPr>
              <a:t>Twitter: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@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ClaudioElsevier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5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440" y="1032186"/>
            <a:ext cx="6359563" cy="848112"/>
          </a:xfrm>
        </p:spPr>
        <p:txBody>
          <a:bodyPr>
            <a:normAutofit/>
          </a:bodyPr>
          <a:lstStyle/>
          <a:p>
            <a:r>
              <a:rPr lang="en-US" dirty="0"/>
              <a:t>Thank you.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37440" y="4944479"/>
            <a:ext cx="5082210" cy="2271976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800" kern="1200" baseline="0">
                <a:solidFill>
                  <a:srgbClr val="3AABF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379" y="2134344"/>
            <a:ext cx="3630766" cy="2556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37440" y="2389036"/>
            <a:ext cx="4075112" cy="474288"/>
          </a:xfrm>
        </p:spPr>
        <p:txBody>
          <a:bodyPr/>
          <a:lstStyle/>
          <a:p>
            <a:r>
              <a:rPr lang="en-US" sz="2000" dirty="0"/>
              <a:t>Ask your questions on:  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7440" y="3117370"/>
            <a:ext cx="4075112" cy="975389"/>
          </a:xfrm>
        </p:spPr>
        <p:txBody>
          <a:bodyPr/>
          <a:lstStyle/>
          <a:p>
            <a:r>
              <a:rPr lang="en-US" dirty="0"/>
              <a:t>Researcher Academy </a:t>
            </a:r>
            <a:r>
              <a:rPr lang="en-US" dirty="0" err="1"/>
              <a:t>Mendeley</a:t>
            </a:r>
            <a:r>
              <a:rPr lang="en-US" dirty="0"/>
              <a:t> group </a:t>
            </a:r>
          </a:p>
          <a:p>
            <a:r>
              <a:rPr lang="en-US" dirty="0"/>
              <a:t>Follow us on Twitter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7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5A884A3-945B-47F9-B767-342EC3DC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</p:spPr>
        <p:txBody>
          <a:bodyPr/>
          <a:lstStyle/>
          <a:p>
            <a:r>
              <a:rPr lang="en-US" dirty="0"/>
              <a:t>What we’re going to leave you with today…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1656D2-63E9-4A11-B449-0833D7CA8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00188"/>
            <a:ext cx="8237538" cy="4897437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800" b="0" dirty="0">
                <a:solidFill>
                  <a:schemeClr val="tx1"/>
                </a:solidFill>
              </a:rPr>
              <a:t> An understanding of What mindfulness is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800" b="0" dirty="0">
                <a:solidFill>
                  <a:schemeClr val="tx1"/>
                </a:solidFill>
              </a:rPr>
              <a:t> The benefits it brings  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800" b="0" dirty="0">
                <a:solidFill>
                  <a:schemeClr val="tx1"/>
                </a:solidFill>
              </a:rPr>
              <a:t> How it relates to </a:t>
            </a:r>
            <a:r>
              <a:rPr lang="en-GB" sz="2800" dirty="0">
                <a:solidFill>
                  <a:schemeClr val="tx1"/>
                </a:solidFill>
              </a:rPr>
              <a:t>our</a:t>
            </a:r>
            <a:r>
              <a:rPr lang="en-GB" sz="2800" b="0" dirty="0">
                <a:solidFill>
                  <a:schemeClr val="tx1"/>
                </a:solidFill>
              </a:rPr>
              <a:t> lives </a:t>
            </a:r>
            <a:r>
              <a:rPr lang="en-GB" sz="2800" dirty="0">
                <a:solidFill>
                  <a:schemeClr val="tx1"/>
                </a:solidFill>
              </a:rPr>
              <a:t>as researchers</a:t>
            </a:r>
            <a:endParaRPr lang="en-GB" sz="2800" b="0" dirty="0">
              <a:solidFill>
                <a:schemeClr val="tx1"/>
              </a:solidFill>
            </a:endParaRP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800" b="0" dirty="0">
                <a:solidFill>
                  <a:schemeClr val="tx1"/>
                </a:solidFill>
              </a:rPr>
              <a:t> Appreciation of the science behind</a:t>
            </a:r>
          </a:p>
          <a:p>
            <a:pPr>
              <a:buClr>
                <a:schemeClr val="tx2"/>
              </a:buClr>
              <a:buSzPct val="90000"/>
              <a:buFont typeface="Wingdings" pitchFamily="2" charset="2"/>
              <a:buChar char="ü"/>
              <a:defRPr/>
            </a:pPr>
            <a:r>
              <a:rPr lang="en-GB" sz="2800" b="0" dirty="0">
                <a:solidFill>
                  <a:schemeClr val="tx1"/>
                </a:solidFill>
              </a:rPr>
              <a:t> A practice to give you the basics to do this at home and work</a:t>
            </a:r>
          </a:p>
        </p:txBody>
      </p:sp>
    </p:spTree>
    <p:extLst>
      <p:ext uri="{BB962C8B-B14F-4D97-AF65-F5344CB8AC3E}">
        <p14:creationId xmlns:p14="http://schemas.microsoft.com/office/powerpoint/2010/main" val="474659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2DE936-9713-F44B-9CDA-D8EF480E6F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14" y="1500110"/>
            <a:ext cx="5224690" cy="4898146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5A884A3-945B-47F9-B767-342EC3DC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</p:spPr>
        <p:txBody>
          <a:bodyPr/>
          <a:lstStyle/>
          <a:p>
            <a:r>
              <a:rPr lang="en-US" dirty="0"/>
              <a:t>This is your Mindful mind</a:t>
            </a:r>
          </a:p>
        </p:txBody>
      </p:sp>
    </p:spTree>
    <p:extLst>
      <p:ext uri="{BB962C8B-B14F-4D97-AF65-F5344CB8AC3E}">
        <p14:creationId xmlns:p14="http://schemas.microsoft.com/office/powerpoint/2010/main" val="203201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5A884A3-945B-47F9-B767-342EC3DC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This is your Mindless mind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94AA5E8-BEFE-486F-AFFD-DD5370859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r="13597" b="1"/>
          <a:stretch/>
        </p:blipFill>
        <p:spPr>
          <a:xfrm>
            <a:off x="1205031" y="1461689"/>
            <a:ext cx="6733937" cy="50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6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03840F0-6FFF-3D4A-99C4-14C52851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1" b="26782"/>
          <a:stretch>
            <a:fillRect/>
          </a:stretch>
        </p:blipFill>
        <p:spPr>
          <a:xfrm>
            <a:off x="5132070" y="4810190"/>
            <a:ext cx="3918903" cy="1588066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42E5C-9375-7542-8A2C-1E1347C5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5292"/>
            <a:ext cx="9004700" cy="1787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206FC-0FAA-564C-91E3-2D5B4526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07" y="917923"/>
            <a:ext cx="5143500" cy="41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DCADD-6A46-C949-B9F4-410C14315BEC}"/>
              </a:ext>
            </a:extLst>
          </p:cNvPr>
          <p:cNvSpPr txBox="1"/>
          <p:nvPr/>
        </p:nvSpPr>
        <p:spPr>
          <a:xfrm>
            <a:off x="491490" y="3031392"/>
            <a:ext cx="765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2010 Harvard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Killingsworth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&amp; Gilbert on a large sample of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polulation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showed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almost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50% of the time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mind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NOT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doing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moment.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called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Mind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Wandering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 and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correlates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reported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unhappiness</a:t>
            </a:r>
            <a:r>
              <a:rPr lang="it-IT" sz="20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26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792162"/>
          </a:xfrm>
        </p:spPr>
        <p:txBody>
          <a:bodyPr/>
          <a:lstStyle/>
          <a:p>
            <a:r>
              <a:rPr lang="en-US" altLang="x-none" dirty="0"/>
              <a:t>Hectic life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445AF-7940-BF4E-BDC9-C7638B82423B}"/>
              </a:ext>
            </a:extLst>
          </p:cNvPr>
          <p:cNvSpPr txBox="1"/>
          <p:nvPr/>
        </p:nvSpPr>
        <p:spPr>
          <a:xfrm>
            <a:off x="4869180" y="605790"/>
            <a:ext cx="2697480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1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Add</a:t>
            </a:r>
            <a:r>
              <a:rPr lang="it-IT" sz="11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1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pictire</a:t>
            </a:r>
            <a:r>
              <a:rPr lang="it-IT" sz="11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11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stressed</a:t>
            </a:r>
            <a:r>
              <a:rPr lang="it-IT" sz="11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1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researcher</a:t>
            </a:r>
            <a:endParaRPr lang="it-IT" sz="11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FB43E-267A-C74D-A926-30D70CC3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05"/>
            <a:ext cx="9144000" cy="68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6" descr="Image result for stress at work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x-none" sz="1800"/>
          </a:p>
        </p:txBody>
      </p:sp>
      <p:sp>
        <p:nvSpPr>
          <p:cNvPr id="22530" name="AutoShape 8" descr="Image result for stress at work"/>
          <p:cNvSpPr>
            <a:spLocks noChangeAspect="1" noChangeArrowheads="1"/>
          </p:cNvSpPr>
          <p:nvPr/>
        </p:nvSpPr>
        <p:spPr bwMode="auto">
          <a:xfrm>
            <a:off x="1524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x-none" sz="1800"/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849">
            <a:off x="5161187" y="4105326"/>
            <a:ext cx="3587587" cy="238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574">
            <a:off x="3393073" y="2259839"/>
            <a:ext cx="261937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37772" y="163052"/>
            <a:ext cx="1224136" cy="646331"/>
          </a:xfrm>
          <a:prstGeom prst="rect">
            <a:avLst/>
          </a:prstGeom>
          <a:solidFill>
            <a:srgbClr val="FFC000">
              <a:alpha val="74000"/>
            </a:srgbClr>
          </a:solidFill>
          <a:effectLst>
            <a:softEdge rad="381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Work Life Balance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91" y="2413011"/>
            <a:ext cx="1544631" cy="646331"/>
          </a:xfrm>
          <a:prstGeom prst="rect">
            <a:avLst/>
          </a:prstGeom>
          <a:solidFill>
            <a:srgbClr val="FFC000">
              <a:alpha val="75000"/>
            </a:srgb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Time management</a:t>
            </a:r>
          </a:p>
        </p:txBody>
      </p:sp>
      <p:sp>
        <p:nvSpPr>
          <p:cNvPr id="12" name="TextBox 11"/>
          <p:cNvSpPr txBox="1"/>
          <p:nvPr/>
        </p:nvSpPr>
        <p:spPr>
          <a:xfrm rot="177137">
            <a:off x="251326" y="3827494"/>
            <a:ext cx="1565603" cy="369332"/>
          </a:xfrm>
          <a:prstGeom prst="rect">
            <a:avLst/>
          </a:prstGeom>
          <a:solidFill>
            <a:srgbClr val="FFC000">
              <a:alpha val="69000"/>
            </a:srgbClr>
          </a:solidFill>
          <a:effectLst>
            <a:softEdge rad="381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Team 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36520" y="3248105"/>
            <a:ext cx="1585621" cy="646331"/>
          </a:xfrm>
          <a:prstGeom prst="rect">
            <a:avLst/>
          </a:prstGeom>
          <a:solidFill>
            <a:srgbClr val="FFC000">
              <a:alpha val="90000"/>
            </a:srgb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Task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6923" y="158258"/>
            <a:ext cx="1703296" cy="646331"/>
          </a:xfrm>
          <a:prstGeom prst="rect">
            <a:avLst/>
          </a:prstGeom>
          <a:solidFill>
            <a:srgbClr val="FFC000">
              <a:alpha val="73000"/>
            </a:srgbClr>
          </a:solidFill>
          <a:effectLst>
            <a:softEdge rad="381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Stress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67250-FE8A-1F44-BDEE-1A8C5690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119">
            <a:off x="5418798" y="913774"/>
            <a:ext cx="2965342" cy="1646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97849-DC00-4041-86DC-C11557701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79907">
            <a:off x="775779" y="4295104"/>
            <a:ext cx="3189294" cy="2124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63518-3377-6041-B9FB-FC3A88FCA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72" y="905417"/>
            <a:ext cx="3671223" cy="2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5A884A3-945B-47F9-B767-342EC3DC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5743"/>
            <a:ext cx="8238319" cy="380586"/>
          </a:xfrm>
        </p:spPr>
        <p:txBody>
          <a:bodyPr/>
          <a:lstStyle/>
          <a:p>
            <a:r>
              <a:rPr lang="en-US" dirty="0"/>
              <a:t>Mindfulness is training for your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93D3-C40D-4533-870E-AAFCAB7AF6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x-none" sz="2800" dirty="0">
                <a:solidFill>
                  <a:schemeClr val="tx1"/>
                </a:solidFill>
              </a:rPr>
              <a:t>Over half a century of research have shown that the brain can be trained to sustain focus and attention in the present moment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1EF191-37A2-4969-B843-1B7B88069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67" y="3178997"/>
            <a:ext cx="4750665" cy="284326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014089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Elsevier">
      <a:dk1>
        <a:srgbClr val="53565A"/>
      </a:dk1>
      <a:lt1>
        <a:sysClr val="window" lastClr="FFFFFF"/>
      </a:lt1>
      <a:dk2>
        <a:srgbClr val="FF8200"/>
      </a:dk2>
      <a:lt2>
        <a:srgbClr val="FFFFFF"/>
      </a:lt2>
      <a:accent1>
        <a:srgbClr val="007398"/>
      </a:accent1>
      <a:accent2>
        <a:srgbClr val="53565A"/>
      </a:accent2>
      <a:accent3>
        <a:srgbClr val="53565A"/>
      </a:accent3>
      <a:accent4>
        <a:srgbClr val="53565A"/>
      </a:accent4>
      <a:accent5>
        <a:srgbClr val="53565A"/>
      </a:accent5>
      <a:accent6>
        <a:srgbClr val="53565A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lsevier">
  <a:themeElements>
    <a:clrScheme name="Custom 1">
      <a:dk1>
        <a:srgbClr val="FF8200"/>
      </a:dk1>
      <a:lt1>
        <a:sysClr val="window" lastClr="FFFFFF"/>
      </a:lt1>
      <a:dk2>
        <a:srgbClr val="53565A"/>
      </a:dk2>
      <a:lt2>
        <a:srgbClr val="FFFFFF"/>
      </a:lt2>
      <a:accent1>
        <a:srgbClr val="007398"/>
      </a:accent1>
      <a:accent2>
        <a:srgbClr val="A7A8AA"/>
      </a:accent2>
      <a:accent3>
        <a:srgbClr val="EAAA00"/>
      </a:accent3>
      <a:accent4>
        <a:srgbClr val="00966C"/>
      </a:accent4>
      <a:accent5>
        <a:srgbClr val="CBC793"/>
      </a:accent5>
      <a:accent6>
        <a:srgbClr val="53565A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5DCDC76E5A47A176FB52CE6ED02E" ma:contentTypeVersion="1" ma:contentTypeDescription="Create a new document." ma:contentTypeScope="" ma:versionID="595b1facca9e5cb9707c1ffef65eb2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6e3d604101a5d093af696c7f54af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3B4A1B-C11E-4DB3-8ABD-3A0525A158A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C6484B-7F98-4345-A538-9025DD16CD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33DEE3D-2AE3-4202-A056-707BF3CFB1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670</Words>
  <Application>Microsoft Office PowerPoint</Application>
  <PresentationFormat>On-screen Show (4:3)</PresentationFormat>
  <Paragraphs>103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Bold</vt:lpstr>
      <vt:lpstr>Calibri</vt:lpstr>
      <vt:lpstr>Lucida Grande</vt:lpstr>
      <vt:lpstr>Wingdings</vt:lpstr>
      <vt:lpstr>Custom Design</vt:lpstr>
      <vt:lpstr>1_Elsevier</vt:lpstr>
      <vt:lpstr>PowerPoint Presentation</vt:lpstr>
      <vt:lpstr>About the speaker</vt:lpstr>
      <vt:lpstr>What we’re going to leave you with today…</vt:lpstr>
      <vt:lpstr>This is your Mindful mind</vt:lpstr>
      <vt:lpstr>This is your Mindless mind</vt:lpstr>
      <vt:lpstr>PowerPoint Presentation</vt:lpstr>
      <vt:lpstr>Hectic life</vt:lpstr>
      <vt:lpstr>PowerPoint Presentation</vt:lpstr>
      <vt:lpstr>Mindfulness is training for your mind</vt:lpstr>
      <vt:lpstr>Attention to what? </vt:lpstr>
      <vt:lpstr>The Benefits of Mindfulness – on our work and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simpler definition</vt:lpstr>
      <vt:lpstr>PowerPoint Presentation</vt:lpstr>
      <vt:lpstr>Where is my mind</vt:lpstr>
      <vt:lpstr>High definition Thoughts</vt:lpstr>
      <vt:lpstr>Guided meditation</vt:lpstr>
      <vt:lpstr>Stages of the path</vt:lpstr>
      <vt:lpstr>Further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Colaiacomo, Claudio (ELS-MIL)</dc:creator>
  <cp:lastModifiedBy>Sedletchi, Ana-Maria (ELS-AMS)</cp:lastModifiedBy>
  <cp:revision>36</cp:revision>
  <dcterms:created xsi:type="dcterms:W3CDTF">2019-10-07T10:42:34Z</dcterms:created>
  <dcterms:modified xsi:type="dcterms:W3CDTF">2019-10-23T09:36:57Z</dcterms:modified>
</cp:coreProperties>
</file>