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705" r:id="rId5"/>
  </p:sldMasterIdLst>
  <p:notesMasterIdLst>
    <p:notesMasterId r:id="rId44"/>
  </p:notesMasterIdLst>
  <p:sldIdLst>
    <p:sldId id="332" r:id="rId6"/>
    <p:sldId id="334" r:id="rId7"/>
    <p:sldId id="340" r:id="rId8"/>
    <p:sldId id="341" r:id="rId9"/>
    <p:sldId id="342" r:id="rId10"/>
    <p:sldId id="343" r:id="rId11"/>
    <p:sldId id="344" r:id="rId12"/>
    <p:sldId id="358" r:id="rId13"/>
    <p:sldId id="386" r:id="rId14"/>
    <p:sldId id="361" r:id="rId15"/>
    <p:sldId id="388" r:id="rId16"/>
    <p:sldId id="362" r:id="rId17"/>
    <p:sldId id="384" r:id="rId18"/>
    <p:sldId id="363" r:id="rId19"/>
    <p:sldId id="364" r:id="rId20"/>
    <p:sldId id="365" r:id="rId21"/>
    <p:sldId id="371" r:id="rId22"/>
    <p:sldId id="385" r:id="rId23"/>
    <p:sldId id="373" r:id="rId24"/>
    <p:sldId id="382" r:id="rId25"/>
    <p:sldId id="377" r:id="rId26"/>
    <p:sldId id="381" r:id="rId27"/>
    <p:sldId id="378" r:id="rId28"/>
    <p:sldId id="387" r:id="rId29"/>
    <p:sldId id="379" r:id="rId30"/>
    <p:sldId id="337" r:id="rId31"/>
    <p:sldId id="346" r:id="rId32"/>
    <p:sldId id="380" r:id="rId33"/>
    <p:sldId id="359" r:id="rId34"/>
    <p:sldId id="348" r:id="rId35"/>
    <p:sldId id="349" r:id="rId36"/>
    <p:sldId id="350" r:id="rId37"/>
    <p:sldId id="351" r:id="rId38"/>
    <p:sldId id="352" r:id="rId39"/>
    <p:sldId id="355" r:id="rId40"/>
    <p:sldId id="357" r:id="rId41"/>
    <p:sldId id="356" r:id="rId42"/>
    <p:sldId id="33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iakopoulos, Elaine" initials="KE" lastIdx="1" clrIdx="0">
    <p:extLst>
      <p:ext uri="{19B8F6BF-5375-455C-9EA6-DF929625EA0E}">
        <p15:presenceInfo xmlns:p15="http://schemas.microsoft.com/office/powerpoint/2012/main" userId="S-1-5-21-1402487008-308698568-794563710-421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6D7"/>
    <a:srgbClr val="0C0D0E"/>
    <a:srgbClr val="333333"/>
    <a:srgbClr val="3AABF0"/>
    <a:srgbClr val="1B4853"/>
    <a:srgbClr val="505050"/>
    <a:srgbClr val="1E4852"/>
    <a:srgbClr val="1E4851"/>
    <a:srgbClr val="53565A"/>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84433" autoAdjust="0"/>
  </p:normalViewPr>
  <p:slideViewPr>
    <p:cSldViewPr snapToGrid="0" snapToObjects="1">
      <p:cViewPr>
        <p:scale>
          <a:sx n="57" d="100"/>
          <a:sy n="57" d="100"/>
        </p:scale>
        <p:origin x="1360" y="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5B7EF0-8823-4A67-BA1E-8346EF8AC83B}" type="datetimeFigureOut">
              <a:rPr lang="en-GB" smtClean="0"/>
              <a:t>15/03/2019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C755C2-B58D-463F-9666-3FDCBEFAFBDD}" type="slidenum">
              <a:rPr lang="en-GB" smtClean="0"/>
              <a:t>‹#›</a:t>
            </a:fld>
            <a:endParaRPr lang="en-GB"/>
          </a:p>
        </p:txBody>
      </p:sp>
    </p:spTree>
    <p:extLst>
      <p:ext uri="{BB962C8B-B14F-4D97-AF65-F5344CB8AC3E}">
        <p14:creationId xmlns:p14="http://schemas.microsoft.com/office/powerpoint/2010/main" val="3305191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a:t>
            </a:fld>
            <a:endParaRPr lang="en-GB"/>
          </a:p>
        </p:txBody>
      </p:sp>
    </p:spTree>
    <p:extLst>
      <p:ext uri="{BB962C8B-B14F-4D97-AF65-F5344CB8AC3E}">
        <p14:creationId xmlns:p14="http://schemas.microsoft.com/office/powerpoint/2010/main" val="1361994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19</a:t>
            </a:fld>
            <a:endParaRPr lang="en-GB"/>
          </a:p>
        </p:txBody>
      </p:sp>
    </p:spTree>
    <p:extLst>
      <p:ext uri="{BB962C8B-B14F-4D97-AF65-F5344CB8AC3E}">
        <p14:creationId xmlns:p14="http://schemas.microsoft.com/office/powerpoint/2010/main" val="153718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20</a:t>
            </a:fld>
            <a:endParaRPr lang="en-GB"/>
          </a:p>
        </p:txBody>
      </p:sp>
    </p:spTree>
    <p:extLst>
      <p:ext uri="{BB962C8B-B14F-4D97-AF65-F5344CB8AC3E}">
        <p14:creationId xmlns:p14="http://schemas.microsoft.com/office/powerpoint/2010/main" val="20582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24</a:t>
            </a:fld>
            <a:endParaRPr lang="en-GB"/>
          </a:p>
        </p:txBody>
      </p:sp>
    </p:spTree>
    <p:extLst>
      <p:ext uri="{BB962C8B-B14F-4D97-AF65-F5344CB8AC3E}">
        <p14:creationId xmlns:p14="http://schemas.microsoft.com/office/powerpoint/2010/main" val="149316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26</a:t>
            </a:fld>
            <a:endParaRPr lang="en-GB"/>
          </a:p>
        </p:txBody>
      </p:sp>
    </p:spTree>
    <p:extLst>
      <p:ext uri="{BB962C8B-B14F-4D97-AF65-F5344CB8AC3E}">
        <p14:creationId xmlns:p14="http://schemas.microsoft.com/office/powerpoint/2010/main" val="34446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31</a:t>
            </a:fld>
            <a:endParaRPr lang="en-GB"/>
          </a:p>
        </p:txBody>
      </p:sp>
    </p:spTree>
    <p:extLst>
      <p:ext uri="{BB962C8B-B14F-4D97-AF65-F5344CB8AC3E}">
        <p14:creationId xmlns:p14="http://schemas.microsoft.com/office/powerpoint/2010/main" val="154447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34</a:t>
            </a:fld>
            <a:endParaRPr lang="en-GB"/>
          </a:p>
        </p:txBody>
      </p:sp>
    </p:spTree>
    <p:extLst>
      <p:ext uri="{BB962C8B-B14F-4D97-AF65-F5344CB8AC3E}">
        <p14:creationId xmlns:p14="http://schemas.microsoft.com/office/powerpoint/2010/main" val="63598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2</a:t>
            </a:fld>
            <a:endParaRPr lang="en-GB"/>
          </a:p>
        </p:txBody>
      </p:sp>
    </p:spTree>
    <p:extLst>
      <p:ext uri="{BB962C8B-B14F-4D97-AF65-F5344CB8AC3E}">
        <p14:creationId xmlns:p14="http://schemas.microsoft.com/office/powerpoint/2010/main" val="186650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11</a:t>
            </a:fld>
            <a:endParaRPr lang="en-GB"/>
          </a:p>
        </p:txBody>
      </p:sp>
    </p:spTree>
    <p:extLst>
      <p:ext uri="{BB962C8B-B14F-4D97-AF65-F5344CB8AC3E}">
        <p14:creationId xmlns:p14="http://schemas.microsoft.com/office/powerpoint/2010/main" val="1498419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12</a:t>
            </a:fld>
            <a:endParaRPr lang="en-GB"/>
          </a:p>
        </p:txBody>
      </p:sp>
    </p:spTree>
    <p:extLst>
      <p:ext uri="{BB962C8B-B14F-4D97-AF65-F5344CB8AC3E}">
        <p14:creationId xmlns:p14="http://schemas.microsoft.com/office/powerpoint/2010/main" val="424980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13</a:t>
            </a:fld>
            <a:endParaRPr lang="en-GB"/>
          </a:p>
        </p:txBody>
      </p:sp>
    </p:spTree>
    <p:extLst>
      <p:ext uri="{BB962C8B-B14F-4D97-AF65-F5344CB8AC3E}">
        <p14:creationId xmlns:p14="http://schemas.microsoft.com/office/powerpoint/2010/main" val="72990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14</a:t>
            </a:fld>
            <a:endParaRPr lang="en-GB"/>
          </a:p>
        </p:txBody>
      </p:sp>
    </p:spTree>
    <p:extLst>
      <p:ext uri="{BB962C8B-B14F-4D97-AF65-F5344CB8AC3E}">
        <p14:creationId xmlns:p14="http://schemas.microsoft.com/office/powerpoint/2010/main" val="142451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15</a:t>
            </a:fld>
            <a:endParaRPr lang="en-GB"/>
          </a:p>
        </p:txBody>
      </p:sp>
    </p:spTree>
    <p:extLst>
      <p:ext uri="{BB962C8B-B14F-4D97-AF65-F5344CB8AC3E}">
        <p14:creationId xmlns:p14="http://schemas.microsoft.com/office/powerpoint/2010/main" val="19566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16</a:t>
            </a:fld>
            <a:endParaRPr lang="en-GB"/>
          </a:p>
        </p:txBody>
      </p:sp>
    </p:spTree>
    <p:extLst>
      <p:ext uri="{BB962C8B-B14F-4D97-AF65-F5344CB8AC3E}">
        <p14:creationId xmlns:p14="http://schemas.microsoft.com/office/powerpoint/2010/main" val="328779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755C2-B58D-463F-9666-3FDCBEFAFBDD}" type="slidenum">
              <a:rPr lang="en-GB" smtClean="0"/>
              <a:t>17</a:t>
            </a:fld>
            <a:endParaRPr lang="en-GB"/>
          </a:p>
        </p:txBody>
      </p:sp>
    </p:spTree>
    <p:extLst>
      <p:ext uri="{BB962C8B-B14F-4D97-AF65-F5344CB8AC3E}">
        <p14:creationId xmlns:p14="http://schemas.microsoft.com/office/powerpoint/2010/main" val="2694218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14" name="Rectangle 13"/>
          <p:cNvSpPr/>
          <p:nvPr userDrawn="1"/>
        </p:nvSpPr>
        <p:spPr>
          <a:xfrm>
            <a:off x="0" y="-12700"/>
            <a:ext cx="9144000" cy="584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219365" y="179775"/>
            <a:ext cx="1985954" cy="218792"/>
          </a:xfrm>
          <a:prstGeom prst="rect">
            <a:avLst/>
          </a:prstGeom>
        </p:spPr>
      </p:pic>
    </p:spTree>
    <p:extLst>
      <p:ext uri="{BB962C8B-B14F-4D97-AF65-F5344CB8AC3E}">
        <p14:creationId xmlns:p14="http://schemas.microsoft.com/office/powerpoint/2010/main" val="50666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06223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   |   </a:t>
            </a:r>
            <a:fld id="{DA15E891-66B8-4B28-AB8F-05A4B1DE573C}" type="slidenum">
              <a:rPr lang="en-US" smtClean="0">
                <a:solidFill>
                  <a:schemeClr val="bg1"/>
                </a:solidFill>
              </a:rPr>
              <a:pPr/>
              <a:t>‹#›</a:t>
            </a:fld>
            <a:endParaRPr lang="en-US" dirty="0">
              <a:solidFill>
                <a:schemeClr val="bg1"/>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44852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
        <p:nvSpPr>
          <p:cNvPr id="9" name="Rectangle 8"/>
          <p:cNvSpPr/>
          <p:nvPr userDrawn="1"/>
        </p:nvSpPr>
        <p:spPr>
          <a:xfrm>
            <a:off x="0" y="-24130"/>
            <a:ext cx="9144000" cy="584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tretch>
            <a:fillRect/>
          </a:stretch>
        </p:blipFill>
        <p:spPr>
          <a:xfrm>
            <a:off x="219365" y="168345"/>
            <a:ext cx="1985954" cy="218792"/>
          </a:xfrm>
          <a:prstGeom prst="rect">
            <a:avLst/>
          </a:prstGeom>
        </p:spPr>
      </p:pic>
    </p:spTree>
    <p:extLst>
      <p:ext uri="{BB962C8B-B14F-4D97-AF65-F5344CB8AC3E}">
        <p14:creationId xmlns:p14="http://schemas.microsoft.com/office/powerpoint/2010/main" val="48855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5">
    <p:bg>
      <p:bgPr>
        <a:solidFill>
          <a:srgbClr val="1B485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199" y="1286232"/>
            <a:ext cx="7594271"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With Room For Second Line </a:t>
            </a:r>
            <a:r>
              <a:rPr lang="en-US"/>
              <a:t>If Necessary</a:t>
            </a:r>
            <a:endParaRPr lang="en-US" dirty="0"/>
          </a:p>
        </p:txBody>
      </p:sp>
      <p:sp>
        <p:nvSpPr>
          <p:cNvPr id="6" name="Text Placeholder 5"/>
          <p:cNvSpPr>
            <a:spLocks noGrp="1"/>
          </p:cNvSpPr>
          <p:nvPr>
            <p:ph type="body" sz="quarter" idx="11" hasCustomPrompt="1"/>
          </p:nvPr>
        </p:nvSpPr>
        <p:spPr>
          <a:xfrm>
            <a:off x="457199" y="2816016"/>
            <a:ext cx="5472113" cy="374700"/>
          </a:xfrm>
          <a:prstGeom prst="rect">
            <a:avLst/>
          </a:prstGeom>
        </p:spPr>
        <p:txBody>
          <a:bodyPr vert="horz"/>
          <a:lstStyle>
            <a:lvl1pPr marL="0" indent="0" algn="l">
              <a:buNone/>
              <a:defRPr sz="1800">
                <a:solidFill>
                  <a:schemeClr val="bg1">
                    <a:lumMod val="95000"/>
                  </a:schemeClr>
                </a:solidFill>
              </a:defRPr>
            </a:lvl1pPr>
          </a:lstStyle>
          <a:p>
            <a:pPr lvl="0"/>
            <a:r>
              <a:rPr lang="en-US" dirty="0"/>
              <a:t>Subtitle of Presentation</a:t>
            </a:r>
          </a:p>
        </p:txBody>
      </p:sp>
      <p:sp>
        <p:nvSpPr>
          <p:cNvPr id="13" name="Text Placeholder 4"/>
          <p:cNvSpPr>
            <a:spLocks noGrp="1"/>
          </p:cNvSpPr>
          <p:nvPr>
            <p:ph type="body" sz="quarter" idx="12" hasCustomPrompt="1"/>
          </p:nvPr>
        </p:nvSpPr>
        <p:spPr>
          <a:xfrm>
            <a:off x="457199" y="4679769"/>
            <a:ext cx="2078508" cy="268617"/>
          </a:xfrm>
          <a:prstGeom prst="rect">
            <a:avLst/>
          </a:prstGeom>
        </p:spPr>
        <p:txBody>
          <a:bodyPr vert="horz"/>
          <a:lstStyle>
            <a:lvl1pPr marL="0" indent="0" algn="l">
              <a:buNone/>
              <a:defRPr sz="1100">
                <a:solidFill>
                  <a:schemeClr val="accent6">
                    <a:lumMod val="60000"/>
                    <a:lumOff val="40000"/>
                  </a:schemeClr>
                </a:solidFill>
                <a:latin typeface="Arial"/>
                <a:cs typeface="Arial"/>
              </a:defRPr>
            </a:lvl1pPr>
          </a:lstStyle>
          <a:p>
            <a:pPr lvl="0"/>
            <a:r>
              <a:rPr lang="en-US" dirty="0"/>
              <a:t>Date XX_XX_XX</a:t>
            </a:r>
          </a:p>
        </p:txBody>
      </p:sp>
      <p:sp>
        <p:nvSpPr>
          <p:cNvPr id="19" name="Text Placeholder 6"/>
          <p:cNvSpPr>
            <a:spLocks noGrp="1"/>
          </p:cNvSpPr>
          <p:nvPr>
            <p:ph type="body" sz="quarter" idx="10" hasCustomPrompt="1"/>
          </p:nvPr>
        </p:nvSpPr>
        <p:spPr>
          <a:xfrm>
            <a:off x="457199" y="4291842"/>
            <a:ext cx="3913188" cy="272406"/>
          </a:xfrm>
          <a:prstGeom prst="rect">
            <a:avLst/>
          </a:prstGeom>
        </p:spPr>
        <p:txBody>
          <a:bodyPr/>
          <a:lstStyle>
            <a:lvl1pPr marL="0" indent="0" algn="l">
              <a:buNone/>
              <a:defRPr sz="1100">
                <a:solidFill>
                  <a:schemeClr val="accent6">
                    <a:lumMod val="60000"/>
                    <a:lumOff val="40000"/>
                  </a:schemeClr>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pic>
        <p:nvPicPr>
          <p:cNvPr id="33" name="Picture 32"/>
          <p:cNvPicPr>
            <a:picLocks noChangeAspect="1"/>
          </p:cNvPicPr>
          <p:nvPr userDrawn="1"/>
        </p:nvPicPr>
        <p:blipFill>
          <a:blip r:embed="rId2"/>
          <a:stretch>
            <a:fillRect/>
          </a:stretch>
        </p:blipFill>
        <p:spPr>
          <a:xfrm>
            <a:off x="555168" y="228042"/>
            <a:ext cx="2142835" cy="226995"/>
          </a:xfrm>
          <a:prstGeom prst="rect">
            <a:avLst/>
          </a:prstGeom>
        </p:spPr>
      </p:pic>
      <p:pic>
        <p:nvPicPr>
          <p:cNvPr id="36" name="Picture 35"/>
          <p:cNvPicPr>
            <a:picLocks noChangeAspect="1"/>
          </p:cNvPicPr>
          <p:nvPr userDrawn="1"/>
        </p:nvPicPr>
        <p:blipFill>
          <a:blip r:embed="rId3"/>
          <a:stretch>
            <a:fillRect/>
          </a:stretch>
        </p:blipFill>
        <p:spPr>
          <a:xfrm>
            <a:off x="7931562" y="249859"/>
            <a:ext cx="985882" cy="147147"/>
          </a:xfrm>
          <a:prstGeom prst="rect">
            <a:avLst/>
          </a:prstGeom>
        </p:spPr>
      </p:pic>
      <p:cxnSp>
        <p:nvCxnSpPr>
          <p:cNvPr id="10" name="Straight Connector 9"/>
          <p:cNvCxnSpPr/>
          <p:nvPr userDrawn="1"/>
        </p:nvCxnSpPr>
        <p:spPr>
          <a:xfrm>
            <a:off x="0" y="6546638"/>
            <a:ext cx="9144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9144000" cy="1604427"/>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7" name="Rectangle 6"/>
          <p:cNvSpPr/>
          <p:nvPr userDrawn="1"/>
        </p:nvSpPr>
        <p:spPr>
          <a:xfrm>
            <a:off x="0" y="107513"/>
            <a:ext cx="9144000" cy="471422"/>
          </a:xfrm>
          <a:prstGeom prst="rect">
            <a:avLst/>
          </a:prstGeom>
          <a:solidFill>
            <a:schemeClr val="bg1"/>
          </a:soli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05050"/>
                </a:solidFill>
                <a:latin typeface="Arial"/>
                <a:cs typeface="Arial"/>
              </a:defRPr>
            </a:lvl1pPr>
            <a:lvl2pPr>
              <a:defRPr sz="1800">
                <a:solidFill>
                  <a:srgbClr val="505050"/>
                </a:solidFill>
                <a:latin typeface="Arial"/>
                <a:cs typeface="Arial"/>
              </a:defRPr>
            </a:lvl2pPr>
            <a:lvl3pPr>
              <a:defRPr sz="1600">
                <a:solidFill>
                  <a:srgbClr val="505050"/>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199" y="835743"/>
            <a:ext cx="8238319" cy="380586"/>
          </a:xfrm>
          <a:prstGeom prst="rect">
            <a:avLst/>
          </a:prstGeom>
        </p:spPr>
        <p:txBody>
          <a:bodyPr vert="horz" lIns="91440" tIns="45720" rIns="91440" bIns="45720" rtlCol="0" anchor="ctr">
            <a:noAutofit/>
          </a:bodyPr>
          <a:lstStyle>
            <a:lvl1pPr algn="l">
              <a:defRPr sz="2600" b="0">
                <a:solidFill>
                  <a:srgbClr val="3AABF0"/>
                </a:solidFill>
                <a:latin typeface="+mj-lt"/>
              </a:defRPr>
            </a:lvl1pPr>
          </a:lstStyle>
          <a:p>
            <a:r>
              <a:rPr lang="en-US" dirty="0"/>
              <a:t>Title of Slide</a:t>
            </a:r>
          </a:p>
        </p:txBody>
      </p:sp>
      <p:sp>
        <p:nvSpPr>
          <p:cNvPr id="5" name="Slide Number Placeholder 7"/>
          <p:cNvSpPr txBox="1">
            <a:spLocks/>
          </p:cNvSpPr>
          <p:nvPr userDrawn="1"/>
        </p:nvSpPr>
        <p:spPr>
          <a:xfrm>
            <a:off x="8288740" y="6398256"/>
            <a:ext cx="587784" cy="336599"/>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505050"/>
                </a:solidFill>
              </a:rPr>
              <a:t>   |   </a:t>
            </a:r>
            <a:fld id="{DA15E891-66B8-4B28-AB8F-05A4B1DE573C}" type="slidenum">
              <a:rPr lang="en-US" sz="800" smtClean="0">
                <a:solidFill>
                  <a:srgbClr val="505050"/>
                </a:solidFill>
              </a:rPr>
              <a:pPr/>
              <a:t>‹#›</a:t>
            </a:fld>
            <a:endParaRPr lang="en-US" sz="800" dirty="0">
              <a:solidFill>
                <a:srgbClr val="50505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290" y="96987"/>
            <a:ext cx="2020866" cy="45928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3290" y="162699"/>
            <a:ext cx="1301393" cy="332742"/>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5">
    <p:bg>
      <p:bgPr>
        <a:solidFill>
          <a:srgbClr val="1B485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199" y="1286232"/>
            <a:ext cx="7594271"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With Room For Second Line If Necessary</a:t>
            </a:r>
          </a:p>
        </p:txBody>
      </p:sp>
      <p:sp>
        <p:nvSpPr>
          <p:cNvPr id="6" name="Text Placeholder 5"/>
          <p:cNvSpPr>
            <a:spLocks noGrp="1"/>
          </p:cNvSpPr>
          <p:nvPr>
            <p:ph type="body" sz="quarter" idx="11" hasCustomPrompt="1"/>
          </p:nvPr>
        </p:nvSpPr>
        <p:spPr>
          <a:xfrm>
            <a:off x="457199" y="2816016"/>
            <a:ext cx="5472113" cy="374700"/>
          </a:xfrm>
          <a:prstGeom prst="rect">
            <a:avLst/>
          </a:prstGeom>
        </p:spPr>
        <p:txBody>
          <a:bodyPr vert="horz"/>
          <a:lstStyle>
            <a:lvl1pPr marL="0" indent="0" algn="l">
              <a:buNone/>
              <a:defRPr sz="1800">
                <a:solidFill>
                  <a:schemeClr val="bg1">
                    <a:lumMod val="95000"/>
                  </a:schemeClr>
                </a:solidFill>
              </a:defRPr>
            </a:lvl1pPr>
          </a:lstStyle>
          <a:p>
            <a:pPr lvl="0"/>
            <a:r>
              <a:rPr lang="en-US" dirty="0"/>
              <a:t>Subtitle of Presentation</a:t>
            </a:r>
          </a:p>
        </p:txBody>
      </p:sp>
      <p:sp>
        <p:nvSpPr>
          <p:cNvPr id="13" name="Text Placeholder 4"/>
          <p:cNvSpPr>
            <a:spLocks noGrp="1"/>
          </p:cNvSpPr>
          <p:nvPr>
            <p:ph type="body" sz="quarter" idx="12" hasCustomPrompt="1"/>
          </p:nvPr>
        </p:nvSpPr>
        <p:spPr>
          <a:xfrm>
            <a:off x="457199" y="4679769"/>
            <a:ext cx="2078508" cy="268617"/>
          </a:xfrm>
          <a:prstGeom prst="rect">
            <a:avLst/>
          </a:prstGeom>
        </p:spPr>
        <p:txBody>
          <a:bodyPr vert="horz"/>
          <a:lstStyle>
            <a:lvl1pPr marL="0" indent="0" algn="l">
              <a:buNone/>
              <a:defRPr sz="1100">
                <a:solidFill>
                  <a:schemeClr val="bg1"/>
                </a:solidFill>
                <a:latin typeface="Arial"/>
                <a:cs typeface="Arial"/>
              </a:defRPr>
            </a:lvl1pPr>
          </a:lstStyle>
          <a:p>
            <a:pPr lvl="0"/>
            <a:r>
              <a:rPr lang="en-US" dirty="0"/>
              <a:t>Date XX_XX_XX</a:t>
            </a:r>
          </a:p>
        </p:txBody>
      </p:sp>
      <p:sp>
        <p:nvSpPr>
          <p:cNvPr id="19" name="Text Placeholder 6"/>
          <p:cNvSpPr>
            <a:spLocks noGrp="1"/>
          </p:cNvSpPr>
          <p:nvPr>
            <p:ph type="body" sz="quarter" idx="10" hasCustomPrompt="1"/>
          </p:nvPr>
        </p:nvSpPr>
        <p:spPr>
          <a:xfrm>
            <a:off x="457199" y="4291842"/>
            <a:ext cx="3913188" cy="272406"/>
          </a:xfrm>
          <a:prstGeom prst="rect">
            <a:avLst/>
          </a:prstGeom>
        </p:spPr>
        <p:txBody>
          <a:bodyPr/>
          <a:lstStyle>
            <a:lvl1pPr marL="0" indent="0" algn="l">
              <a:buNone/>
              <a:defRPr sz="1100">
                <a:solidFill>
                  <a:schemeClr val="bg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cxnSp>
        <p:nvCxnSpPr>
          <p:cNvPr id="30" name="Straight Connector 29"/>
          <p:cNvCxnSpPr/>
          <p:nvPr userDrawn="1"/>
        </p:nvCxnSpPr>
        <p:spPr>
          <a:xfrm>
            <a:off x="0" y="6546638"/>
            <a:ext cx="9144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38185"/>
          <a:stretch/>
        </p:blipFill>
        <p:spPr>
          <a:xfrm>
            <a:off x="0" y="5253573"/>
            <a:ext cx="9144000" cy="1604427"/>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5013" y="165879"/>
            <a:ext cx="1298402" cy="331978"/>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802" y="65374"/>
            <a:ext cx="2399016" cy="545231"/>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rgbClr val="1B4853"/>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457199" y="3354314"/>
            <a:ext cx="4075112" cy="474288"/>
          </a:xfrm>
          <a:prstGeom prst="rect">
            <a:avLst/>
          </a:prstGeom>
        </p:spPr>
        <p:txBody>
          <a:bodyPr vert="horz"/>
          <a:lstStyle>
            <a:lvl1pPr marL="342900" marR="0" indent="-256032" algn="l" defTabSz="457200" rtl="0" eaLnBrk="1" fontAlgn="auto" latinLnBrk="0" hangingPunct="1">
              <a:lnSpc>
                <a:spcPct val="100000"/>
              </a:lnSpc>
              <a:spcBef>
                <a:spcPct val="20000"/>
              </a:spcBef>
              <a:spcAft>
                <a:spcPts val="0"/>
              </a:spcAft>
              <a:buClrTx/>
              <a:buSzTx/>
              <a:buFont typeface="Arial"/>
              <a:buNone/>
              <a:tabLst/>
              <a:defRPr sz="1600" b="1" baseline="0">
                <a:solidFill>
                  <a:schemeClr val="bg1"/>
                </a:solidFill>
              </a:defRPr>
            </a:lvl1pPr>
            <a:lvl2pPr>
              <a:buNone/>
              <a:defRPr sz="1600"/>
            </a:lvl2pPr>
            <a:lvl3pPr>
              <a:buNone/>
              <a:defRPr sz="1600"/>
            </a:lvl3pPr>
            <a:lvl4pPr>
              <a:buNone/>
              <a:defRPr sz="1600"/>
            </a:lvl4pPr>
            <a:lvl5pPr>
              <a:buNone/>
              <a:defRPr sz="1600"/>
            </a:lvl5pPr>
          </a:lstStyle>
          <a:p>
            <a:pPr lvl="0"/>
            <a:r>
              <a:rPr lang="en-US" dirty="0"/>
              <a:t>Questions? Get in touch.</a:t>
            </a:r>
          </a:p>
          <a:p>
            <a:pPr lvl="0"/>
            <a:endParaRPr lang="en-US" dirty="0"/>
          </a:p>
          <a:p>
            <a:pPr marL="342900" marR="0" lvl="0" indent="-256032"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10" name="Subtitle 2"/>
          <p:cNvSpPr>
            <a:spLocks noGrp="1"/>
          </p:cNvSpPr>
          <p:nvPr>
            <p:ph type="subTitle" idx="1" hasCustomPrompt="1"/>
          </p:nvPr>
        </p:nvSpPr>
        <p:spPr>
          <a:xfrm>
            <a:off x="457199" y="1286232"/>
            <a:ext cx="6359563" cy="1445093"/>
          </a:xfrm>
          <a:prstGeom prst="rect">
            <a:avLst/>
          </a:prstGeom>
          <a:ln>
            <a:noFill/>
          </a:ln>
        </p:spPr>
        <p:txBody>
          <a:bodyPr anchor="t">
            <a:normAutofit/>
          </a:bodyPr>
          <a:lstStyle>
            <a:lvl1pPr marL="0" indent="0" algn="l">
              <a:lnSpc>
                <a:spcPct val="100000"/>
              </a:lnSpc>
              <a:buNone/>
              <a:defRPr sz="4800" baseline="0">
                <a:solidFill>
                  <a:srgbClr val="3AABF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Thank you.</a:t>
            </a:r>
          </a:p>
        </p:txBody>
      </p:sp>
      <p:sp>
        <p:nvSpPr>
          <p:cNvPr id="15" name="Text Placeholder 10"/>
          <p:cNvSpPr>
            <a:spLocks noGrp="1"/>
          </p:cNvSpPr>
          <p:nvPr>
            <p:ph type="body" sz="quarter" idx="13" hasCustomPrompt="1"/>
          </p:nvPr>
        </p:nvSpPr>
        <p:spPr>
          <a:xfrm>
            <a:off x="457199" y="3835184"/>
            <a:ext cx="4075112" cy="975389"/>
          </a:xfrm>
          <a:prstGeom prst="rect">
            <a:avLst/>
          </a:prstGeom>
        </p:spPr>
        <p:txBody>
          <a:bodyPr vert="horz"/>
          <a:lstStyle>
            <a:lvl1pPr marL="86868" marR="0" indent="0" algn="l" defTabSz="457200" rtl="0" eaLnBrk="1" fontAlgn="auto" latinLnBrk="0" hangingPunct="1">
              <a:lnSpc>
                <a:spcPct val="100000"/>
              </a:lnSpc>
              <a:spcBef>
                <a:spcPct val="20000"/>
              </a:spcBef>
              <a:spcAft>
                <a:spcPts val="0"/>
              </a:spcAft>
              <a:buClrTx/>
              <a:buSzTx/>
              <a:buFont typeface="Arial"/>
              <a:buNone/>
              <a:tabLst/>
              <a:defRPr kumimoji="0" lang="en-US" sz="1600" b="0" i="0" u="none" strike="noStrike" kern="1200" cap="none" spc="0" normalizeH="0" baseline="0" noProof="0">
                <a:cs typeface="Arial"/>
              </a:defRPr>
            </a:lvl1pPr>
            <a:lvl2pPr>
              <a:buNone/>
              <a:defRPr sz="1600"/>
            </a:lvl2pPr>
            <a:lvl3pPr>
              <a:buNone/>
              <a:defRPr sz="1600"/>
            </a:lvl3pPr>
            <a:lvl4pPr>
              <a:buNone/>
              <a:defRPr sz="1600"/>
            </a:lvl4pPr>
            <a:lvl5pPr>
              <a:buNone/>
              <a:defRPr sz="1600"/>
            </a:lvl5pPr>
          </a:lstStyle>
          <a:p>
            <a:pPr marL="86868"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Arial"/>
              </a:rPr>
              <a:t>First Last Name</a:t>
            </a:r>
          </a:p>
          <a:p>
            <a:pPr marL="86868"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err="1">
                <a:ln>
                  <a:noFill/>
                </a:ln>
                <a:solidFill>
                  <a:schemeClr val="bg1"/>
                </a:solidFill>
                <a:effectLst/>
                <a:uLnTx/>
                <a:uFillTx/>
                <a:latin typeface="+mn-lt"/>
                <a:ea typeface="+mn-ea"/>
                <a:cs typeface="Arial"/>
              </a:rPr>
              <a:t>email@email.com</a:t>
            </a:r>
            <a:endParaRPr kumimoji="0" lang="en-US" sz="1600" b="0" i="0" u="none" strike="noStrike" kern="1200" cap="none" spc="0" normalizeH="0" baseline="0" noProof="0" dirty="0">
              <a:ln>
                <a:noFill/>
              </a:ln>
              <a:solidFill>
                <a:schemeClr val="bg1"/>
              </a:solidFill>
              <a:effectLst/>
              <a:uLnTx/>
              <a:uFillTx/>
              <a:latin typeface="+mn-lt"/>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5013" y="165879"/>
            <a:ext cx="1298402" cy="33197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02" y="65374"/>
            <a:ext cx="2399016" cy="545231"/>
          </a:xfrm>
          <a:prstGeom prst="rect">
            <a:avLst/>
          </a:prstGeom>
        </p:spPr>
      </p:pic>
      <p:cxnSp>
        <p:nvCxnSpPr>
          <p:cNvPr id="13" name="Straight Connector 12"/>
          <p:cNvCxnSpPr/>
          <p:nvPr userDrawn="1"/>
        </p:nvCxnSpPr>
        <p:spPr>
          <a:xfrm>
            <a:off x="0" y="6546638"/>
            <a:ext cx="9144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9144000" cy="1604427"/>
          </a:xfrm>
          <a:prstGeom prst="rect">
            <a:avLst/>
          </a:prstGeom>
        </p:spPr>
      </p:pic>
    </p:spTree>
    <p:extLst>
      <p:ext uri="{BB962C8B-B14F-4D97-AF65-F5344CB8AC3E}">
        <p14:creationId xmlns:p14="http://schemas.microsoft.com/office/powerpoint/2010/main" val="4020411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p:nvPicPr>
        <p:blipFill>
          <a:blip r:embed="rId6"/>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Ls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7728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5" r:id="rId3"/>
    <p:sldLayoutId id="2147483704" r:id="rId4"/>
  </p:sldLayoutIdLst>
  <p:hf hdr="0" ftr="0" dt="0"/>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ixabay.com/en/box-cardboard-open-129732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meta.coffee.stackexchange.com/questions/1/should-we-describe-the-process-of-brewing-a-single-cup-via-pouring-water-over-gr" TargetMode="Externa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www.yam-mag.com/features/film-features/beginners-guide-to-silent-films/" TargetMode="Externa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elsevier.com/locate/ebcr"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0.svg"/><Relationship Id="rId3" Type="http://schemas.microsoft.com/office/2007/relationships/hdphoto" Target="../media/hdphoto9.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28.pn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4400" dirty="0"/>
              <a:t>The Lay Summary</a:t>
            </a:r>
          </a:p>
          <a:p>
            <a:endParaRPr lang="en-US" dirty="0"/>
          </a:p>
        </p:txBody>
      </p:sp>
      <p:sp>
        <p:nvSpPr>
          <p:cNvPr id="3" name="Text Placeholder 2"/>
          <p:cNvSpPr>
            <a:spLocks noGrp="1"/>
          </p:cNvSpPr>
          <p:nvPr>
            <p:ph type="body" sz="quarter" idx="11"/>
          </p:nvPr>
        </p:nvSpPr>
        <p:spPr>
          <a:xfrm>
            <a:off x="457199" y="2099051"/>
            <a:ext cx="6779942" cy="442267"/>
          </a:xfrm>
        </p:spPr>
        <p:txBody>
          <a:bodyPr/>
          <a:lstStyle/>
          <a:p>
            <a:r>
              <a:rPr lang="en-US" sz="2000" dirty="0">
                <a:solidFill>
                  <a:schemeClr val="tx1"/>
                </a:solidFill>
              </a:rPr>
              <a:t>Promote your work and make science accessible for all…</a:t>
            </a:r>
          </a:p>
        </p:txBody>
      </p:sp>
      <p:sp>
        <p:nvSpPr>
          <p:cNvPr id="4" name="Text Placeholder 3"/>
          <p:cNvSpPr>
            <a:spLocks noGrp="1"/>
          </p:cNvSpPr>
          <p:nvPr>
            <p:ph type="body" sz="quarter" idx="12"/>
          </p:nvPr>
        </p:nvSpPr>
        <p:spPr>
          <a:xfrm>
            <a:off x="367990" y="5115524"/>
            <a:ext cx="2078508" cy="268617"/>
          </a:xfrm>
        </p:spPr>
        <p:txBody>
          <a:bodyPr/>
          <a:lstStyle/>
          <a:p>
            <a:r>
              <a:rPr lang="en-US" sz="1800" dirty="0"/>
              <a:t>19</a:t>
            </a:r>
            <a:r>
              <a:rPr lang="en-US" sz="1800" dirty="0">
                <a:solidFill>
                  <a:schemeClr val="bg1"/>
                </a:solidFill>
              </a:rPr>
              <a:t> March 2019</a:t>
            </a:r>
          </a:p>
        </p:txBody>
      </p:sp>
      <p:sp>
        <p:nvSpPr>
          <p:cNvPr id="5" name="Text Placeholder 4"/>
          <p:cNvSpPr>
            <a:spLocks noGrp="1"/>
          </p:cNvSpPr>
          <p:nvPr>
            <p:ph type="body" sz="quarter" idx="10"/>
          </p:nvPr>
        </p:nvSpPr>
        <p:spPr>
          <a:xfrm>
            <a:off x="367990" y="4674646"/>
            <a:ext cx="8229602" cy="442267"/>
          </a:xfrm>
        </p:spPr>
        <p:txBody>
          <a:bodyPr/>
          <a:lstStyle/>
          <a:p>
            <a:r>
              <a:rPr lang="de-DE" sz="1800" i="1" dirty="0">
                <a:solidFill>
                  <a:schemeClr val="bg1"/>
                </a:solidFill>
              </a:rPr>
              <a:t> </a:t>
            </a:r>
            <a:r>
              <a:rPr lang="de-DE" sz="1800" dirty="0">
                <a:solidFill>
                  <a:schemeClr val="bg1"/>
                </a:solidFill>
              </a:rPr>
              <a:t>Elaine T. Kiriakopoulos, MD, MSc &amp; Daniel Staemmler, PhD</a:t>
            </a:r>
          </a:p>
          <a:p>
            <a:endParaRPr lang="de-DE" sz="1800" dirty="0"/>
          </a:p>
          <a:p>
            <a:endParaRPr lang="en-US" sz="1800" dirty="0">
              <a:solidFill>
                <a:schemeClr val="bg1"/>
              </a:solidFill>
            </a:endParaRPr>
          </a:p>
        </p:txBody>
      </p:sp>
    </p:spTree>
    <p:extLst>
      <p:ext uri="{BB962C8B-B14F-4D97-AF65-F5344CB8AC3E}">
        <p14:creationId xmlns:p14="http://schemas.microsoft.com/office/powerpoint/2010/main" val="64974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3200" b="1" dirty="0"/>
              <a:t> YOUR STORY TO TELL...</a:t>
            </a:r>
          </a:p>
        </p:txBody>
      </p:sp>
      <p:sp>
        <p:nvSpPr>
          <p:cNvPr id="15" name="Title 6"/>
          <p:cNvSpPr txBox="1">
            <a:spLocks/>
          </p:cNvSpPr>
          <p:nvPr/>
        </p:nvSpPr>
        <p:spPr>
          <a:xfrm>
            <a:off x="323384" y="835743"/>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5" name="Content Placeholder 4">
            <a:extLst>
              <a:ext uri="{FF2B5EF4-FFF2-40B4-BE49-F238E27FC236}">
                <a16:creationId xmlns:a16="http://schemas.microsoft.com/office/drawing/2014/main" id="{332E09AF-C243-47E9-ACA4-440C8283525C}"/>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443" r="5939"/>
          <a:stretch/>
        </p:blipFill>
        <p:spPr>
          <a:xfrm>
            <a:off x="1739588" y="1614001"/>
            <a:ext cx="5687123" cy="4762009"/>
          </a:xfrm>
          <a:prstGeom prst="rect">
            <a:avLst/>
          </a:prstGeom>
          <a:ln w="38100">
            <a:solidFill>
              <a:schemeClr val="tx1"/>
            </a:solidFill>
          </a:ln>
        </p:spPr>
      </p:pic>
    </p:spTree>
    <p:extLst>
      <p:ext uri="{BB962C8B-B14F-4D97-AF65-F5344CB8AC3E}">
        <p14:creationId xmlns:p14="http://schemas.microsoft.com/office/powerpoint/2010/main" val="325860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2839" y="835743"/>
            <a:ext cx="8238319" cy="380586"/>
          </a:xfrm>
        </p:spPr>
        <p:txBody>
          <a:bodyPr/>
          <a:lstStyle/>
          <a:p>
            <a:pPr algn="ctr"/>
            <a:r>
              <a:rPr lang="en-US" sz="3200" b="1" dirty="0"/>
              <a:t>SAMPLE LAY SUMMARY OUTLINE</a:t>
            </a:r>
          </a:p>
        </p:txBody>
      </p:sp>
      <p:sp>
        <p:nvSpPr>
          <p:cNvPr id="3" name="TextBox 2">
            <a:extLst>
              <a:ext uri="{FF2B5EF4-FFF2-40B4-BE49-F238E27FC236}">
                <a16:creationId xmlns:a16="http://schemas.microsoft.com/office/drawing/2014/main" id="{28727C89-BCA3-425D-B995-19D1C7A7A0E3}"/>
              </a:ext>
            </a:extLst>
          </p:cNvPr>
          <p:cNvSpPr txBox="1"/>
          <p:nvPr/>
        </p:nvSpPr>
        <p:spPr>
          <a:xfrm>
            <a:off x="1774032" y="1862243"/>
            <a:ext cx="5595935" cy="3600986"/>
          </a:xfrm>
          <a:prstGeom prst="rect">
            <a:avLst/>
          </a:prstGeom>
          <a:ln w="76200"/>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lgn="ctr">
              <a:buFont typeface="Arial" panose="020B0604020202020204" pitchFamily="34" charset="0"/>
              <a:buChar char="•"/>
            </a:pPr>
            <a:endParaRPr lang="en-US" sz="2800" dirty="0">
              <a:solidFill>
                <a:srgbClr val="0C0D0E"/>
              </a:solidFill>
              <a:latin typeface="Arial" pitchFamily="34" charset="0"/>
              <a:cs typeface="Arial" pitchFamily="34" charset="0"/>
            </a:endParaRPr>
          </a:p>
          <a:p>
            <a:pPr algn="ctr"/>
            <a:r>
              <a:rPr lang="en-US" sz="2800" dirty="0">
                <a:solidFill>
                  <a:srgbClr val="0C0D0E"/>
                </a:solidFill>
                <a:latin typeface="Arial" pitchFamily="34" charset="0"/>
                <a:cs typeface="Arial" pitchFamily="34" charset="0"/>
              </a:rPr>
              <a:t>Introduction </a:t>
            </a:r>
          </a:p>
          <a:p>
            <a:pPr algn="ctr"/>
            <a:endParaRPr lang="en-US" sz="800" dirty="0">
              <a:solidFill>
                <a:srgbClr val="0C0D0E"/>
              </a:solidFill>
              <a:latin typeface="Arial" pitchFamily="34" charset="0"/>
              <a:cs typeface="Arial" pitchFamily="34" charset="0"/>
            </a:endParaRPr>
          </a:p>
          <a:p>
            <a:pPr algn="ctr"/>
            <a:r>
              <a:rPr lang="en-US" sz="2800" dirty="0">
                <a:solidFill>
                  <a:srgbClr val="0C0D0E"/>
                </a:solidFill>
                <a:latin typeface="Arial" pitchFamily="34" charset="0"/>
                <a:cs typeface="Arial" pitchFamily="34" charset="0"/>
              </a:rPr>
              <a:t>Purpose</a:t>
            </a:r>
          </a:p>
          <a:p>
            <a:pPr algn="ctr"/>
            <a:endParaRPr lang="en-US" sz="800" dirty="0">
              <a:solidFill>
                <a:srgbClr val="0C0D0E"/>
              </a:solidFill>
              <a:latin typeface="Arial" pitchFamily="34" charset="0"/>
              <a:cs typeface="Arial" pitchFamily="34" charset="0"/>
            </a:endParaRPr>
          </a:p>
          <a:p>
            <a:pPr algn="ctr"/>
            <a:r>
              <a:rPr lang="en-US" sz="2800" dirty="0">
                <a:solidFill>
                  <a:srgbClr val="0C0D0E"/>
                </a:solidFill>
                <a:latin typeface="Arial" pitchFamily="34" charset="0"/>
                <a:cs typeface="Arial" pitchFamily="34" charset="0"/>
              </a:rPr>
              <a:t>Description of study</a:t>
            </a:r>
          </a:p>
          <a:p>
            <a:pPr algn="ctr"/>
            <a:endParaRPr lang="en-US" sz="800" dirty="0">
              <a:solidFill>
                <a:srgbClr val="0C0D0E"/>
              </a:solidFill>
              <a:latin typeface="Arial" pitchFamily="34" charset="0"/>
              <a:cs typeface="Arial" pitchFamily="34" charset="0"/>
            </a:endParaRPr>
          </a:p>
          <a:p>
            <a:pPr algn="ctr"/>
            <a:r>
              <a:rPr lang="en-US" sz="2800" dirty="0">
                <a:solidFill>
                  <a:srgbClr val="0C0D0E"/>
                </a:solidFill>
                <a:latin typeface="Arial" pitchFamily="34" charset="0"/>
                <a:cs typeface="Arial" pitchFamily="34" charset="0"/>
              </a:rPr>
              <a:t>Summary of findings</a:t>
            </a:r>
          </a:p>
          <a:p>
            <a:pPr algn="ctr"/>
            <a:endParaRPr lang="en-US" sz="800" dirty="0">
              <a:solidFill>
                <a:schemeClr val="tx2"/>
              </a:solidFill>
              <a:latin typeface="Arial" pitchFamily="34" charset="0"/>
              <a:cs typeface="Arial" pitchFamily="34" charset="0"/>
            </a:endParaRPr>
          </a:p>
          <a:p>
            <a:pPr algn="ctr"/>
            <a:r>
              <a:rPr lang="en-US" sz="2800" b="1" dirty="0">
                <a:solidFill>
                  <a:schemeClr val="tx1"/>
                </a:solidFill>
                <a:latin typeface="Arial" pitchFamily="34" charset="0"/>
                <a:cs typeface="Arial" pitchFamily="34" charset="0"/>
              </a:rPr>
              <a:t>What does this mean?</a:t>
            </a:r>
          </a:p>
          <a:p>
            <a:pPr marL="342900" indent="-342900">
              <a:buFont typeface="Arial" panose="020B0604020202020204" pitchFamily="34" charset="0"/>
              <a:buChar char="•"/>
            </a:pPr>
            <a:endParaRPr lang="en-US" sz="2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02129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8418" y="835743"/>
            <a:ext cx="8238319" cy="380586"/>
          </a:xfrm>
        </p:spPr>
        <p:txBody>
          <a:bodyPr/>
          <a:lstStyle/>
          <a:p>
            <a:pPr algn="ctr"/>
            <a:r>
              <a:rPr lang="en-US" sz="3200" b="1" dirty="0"/>
              <a:t>FIRST IMPRESSIONS</a:t>
            </a:r>
          </a:p>
        </p:txBody>
      </p:sp>
      <p:sp>
        <p:nvSpPr>
          <p:cNvPr id="15" name="Title 6"/>
          <p:cNvSpPr txBox="1">
            <a:spLocks/>
          </p:cNvSpPr>
          <p:nvPr/>
        </p:nvSpPr>
        <p:spPr>
          <a:xfrm>
            <a:off x="457199" y="835743"/>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5" name="Content Placeholder 4">
            <a:extLst>
              <a:ext uri="{FF2B5EF4-FFF2-40B4-BE49-F238E27FC236}">
                <a16:creationId xmlns:a16="http://schemas.microsoft.com/office/drawing/2014/main" id="{E990073B-BAE5-4A7A-BA4C-71164C4245A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700" t="35830" r="27753" b="11170"/>
          <a:stretch/>
        </p:blipFill>
        <p:spPr>
          <a:xfrm>
            <a:off x="312234" y="1906801"/>
            <a:ext cx="4028276" cy="3983139"/>
          </a:xfrm>
          <a:prstGeom prst="rect">
            <a:avLst/>
          </a:prstGeom>
          <a:ln w="38100">
            <a:solidFill>
              <a:schemeClr val="tx1"/>
            </a:solidFill>
          </a:ln>
        </p:spPr>
      </p:pic>
      <p:sp>
        <p:nvSpPr>
          <p:cNvPr id="3" name="TextBox 2">
            <a:extLst>
              <a:ext uri="{FF2B5EF4-FFF2-40B4-BE49-F238E27FC236}">
                <a16:creationId xmlns:a16="http://schemas.microsoft.com/office/drawing/2014/main" id="{FD19C31A-F1FA-4BD2-96B9-1B5428AB603A}"/>
              </a:ext>
            </a:extLst>
          </p:cNvPr>
          <p:cNvSpPr txBox="1"/>
          <p:nvPr/>
        </p:nvSpPr>
        <p:spPr>
          <a:xfrm>
            <a:off x="4453847" y="2086652"/>
            <a:ext cx="4690153"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C0D0E"/>
                </a:solidFill>
                <a:latin typeface="Arial" pitchFamily="34" charset="0"/>
                <a:cs typeface="Arial" pitchFamily="34" charset="0"/>
              </a:rPr>
              <a:t>Open with </a:t>
            </a:r>
            <a:r>
              <a:rPr lang="en-US" sz="2800" b="1" dirty="0">
                <a:solidFill>
                  <a:srgbClr val="0C0D0E"/>
                </a:solidFill>
                <a:latin typeface="Arial" pitchFamily="34" charset="0"/>
                <a:cs typeface="Arial" pitchFamily="34" charset="0"/>
              </a:rPr>
              <a:t>take home message</a:t>
            </a:r>
          </a:p>
          <a:p>
            <a:pPr marL="342900" indent="-342900">
              <a:buFont typeface="Arial" panose="020B0604020202020204" pitchFamily="34" charset="0"/>
              <a:buChar char="•"/>
            </a:pPr>
            <a:endParaRPr lang="en-US" sz="2800" dirty="0">
              <a:solidFill>
                <a:srgbClr val="0C0D0E"/>
              </a:solidFill>
              <a:latin typeface="Arial" pitchFamily="34" charset="0"/>
              <a:cs typeface="Arial" pitchFamily="34" charset="0"/>
            </a:endParaRPr>
          </a:p>
          <a:p>
            <a:pPr marL="342900" indent="-342900">
              <a:buFont typeface="Arial" panose="020B0604020202020204" pitchFamily="34" charset="0"/>
              <a:buChar char="•"/>
            </a:pPr>
            <a:r>
              <a:rPr lang="en-US" sz="2800" dirty="0">
                <a:solidFill>
                  <a:srgbClr val="0C0D0E"/>
                </a:solidFill>
                <a:latin typeface="Arial" pitchFamily="34" charset="0"/>
                <a:cs typeface="Arial" pitchFamily="34" charset="0"/>
              </a:rPr>
              <a:t>Be </a:t>
            </a:r>
            <a:r>
              <a:rPr lang="en-US" sz="2800" b="1" dirty="0">
                <a:solidFill>
                  <a:srgbClr val="0C0D0E"/>
                </a:solidFill>
                <a:latin typeface="Arial" pitchFamily="34" charset="0"/>
                <a:cs typeface="Arial" pitchFamily="34" charset="0"/>
              </a:rPr>
              <a:t>up front and direct</a:t>
            </a:r>
          </a:p>
          <a:p>
            <a:pPr marL="342900" indent="-342900">
              <a:buFont typeface="Arial" panose="020B0604020202020204" pitchFamily="34" charset="0"/>
              <a:buChar char="•"/>
            </a:pPr>
            <a:endParaRPr lang="en-US" sz="2800" dirty="0">
              <a:solidFill>
                <a:srgbClr val="0C0D0E"/>
              </a:solidFill>
              <a:latin typeface="Arial" pitchFamily="34" charset="0"/>
              <a:cs typeface="Arial" pitchFamily="34" charset="0"/>
            </a:endParaRPr>
          </a:p>
          <a:p>
            <a:pPr marL="342900" indent="-342900">
              <a:buFont typeface="Arial" panose="020B0604020202020204" pitchFamily="34" charset="0"/>
              <a:buChar char="•"/>
            </a:pPr>
            <a:r>
              <a:rPr lang="en-US" sz="2800" dirty="0">
                <a:solidFill>
                  <a:srgbClr val="0C0D0E"/>
                </a:solidFill>
                <a:latin typeface="Arial" pitchFamily="34" charset="0"/>
                <a:cs typeface="Arial" pitchFamily="34" charset="0"/>
              </a:rPr>
              <a:t>what is </a:t>
            </a:r>
            <a:r>
              <a:rPr lang="en-US" sz="2800" b="1" i="1" dirty="0">
                <a:solidFill>
                  <a:srgbClr val="0C0D0E"/>
                </a:solidFill>
                <a:latin typeface="Arial" pitchFamily="34" charset="0"/>
                <a:cs typeface="Arial" pitchFamily="34" charset="0"/>
              </a:rPr>
              <a:t>most</a:t>
            </a:r>
            <a:r>
              <a:rPr lang="en-US" sz="2800" dirty="0">
                <a:solidFill>
                  <a:srgbClr val="0C0D0E"/>
                </a:solidFill>
                <a:latin typeface="Arial" pitchFamily="34" charset="0"/>
                <a:cs typeface="Arial" pitchFamily="34" charset="0"/>
              </a:rPr>
              <a:t> important to share?</a:t>
            </a:r>
          </a:p>
        </p:txBody>
      </p:sp>
    </p:spTree>
    <p:extLst>
      <p:ext uri="{BB962C8B-B14F-4D97-AF65-F5344CB8AC3E}">
        <p14:creationId xmlns:p14="http://schemas.microsoft.com/office/powerpoint/2010/main" val="244396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p:cNvSpPr txBox="1">
            <a:spLocks/>
          </p:cNvSpPr>
          <p:nvPr/>
        </p:nvSpPr>
        <p:spPr>
          <a:xfrm>
            <a:off x="457199" y="835743"/>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6" name="Rectangle 5">
            <a:extLst>
              <a:ext uri="{FF2B5EF4-FFF2-40B4-BE49-F238E27FC236}">
                <a16:creationId xmlns:a16="http://schemas.microsoft.com/office/drawing/2014/main" id="{1103B400-6830-4500-B451-91E7414730D5}"/>
              </a:ext>
            </a:extLst>
          </p:cNvPr>
          <p:cNvSpPr/>
          <p:nvPr/>
        </p:nvSpPr>
        <p:spPr>
          <a:xfrm>
            <a:off x="215586" y="2188044"/>
            <a:ext cx="6367347" cy="4093428"/>
          </a:xfrm>
          <a:prstGeom prst="rect">
            <a:avLst/>
          </a:prstGeom>
        </p:spPr>
        <p:txBody>
          <a:bodyPr wrap="square">
            <a:spAutoFit/>
          </a:bodyPr>
          <a:lstStyle/>
          <a:p>
            <a:r>
              <a:rPr lang="en-US" sz="2000" dirty="0">
                <a:solidFill>
                  <a:srgbClr val="0C0D0E"/>
                </a:solidFill>
                <a:latin typeface="OpenSansRegular"/>
              </a:rPr>
              <a:t>Epilepsy is the </a:t>
            </a:r>
            <a:r>
              <a:rPr lang="en-US" sz="2000" b="1" dirty="0">
                <a:solidFill>
                  <a:srgbClr val="0C0D0E"/>
                </a:solidFill>
                <a:latin typeface="OpenSansRegular"/>
              </a:rPr>
              <a:t>most common serious childhood neurologic disorder. </a:t>
            </a:r>
            <a:r>
              <a:rPr lang="en-US" sz="2000" dirty="0">
                <a:solidFill>
                  <a:srgbClr val="0C0D0E"/>
                </a:solidFill>
                <a:latin typeface="OpenSansRegular"/>
              </a:rPr>
              <a:t>A diagnosis of </a:t>
            </a:r>
            <a:r>
              <a:rPr lang="en-US" sz="2000" b="1" dirty="0">
                <a:solidFill>
                  <a:srgbClr val="0C0D0E"/>
                </a:solidFill>
                <a:latin typeface="OpenSansRegular"/>
              </a:rPr>
              <a:t>epilepsy requires a young person to make psychological and behavioral adjustments</a:t>
            </a:r>
            <a:r>
              <a:rPr lang="en-US" sz="2000" dirty="0">
                <a:solidFill>
                  <a:srgbClr val="0C0D0E"/>
                </a:solidFill>
                <a:latin typeface="OpenSansRegular"/>
              </a:rPr>
              <a:t> to manage their epilepsy.</a:t>
            </a:r>
          </a:p>
          <a:p>
            <a:endParaRPr lang="en-US" sz="2000" dirty="0">
              <a:solidFill>
                <a:srgbClr val="0C0D0E"/>
              </a:solidFill>
              <a:latin typeface="OpenSansRegular"/>
            </a:endParaRPr>
          </a:p>
          <a:p>
            <a:r>
              <a:rPr lang="en-US" sz="2000" b="1" dirty="0">
                <a:solidFill>
                  <a:srgbClr val="0C0D0E"/>
                </a:solidFill>
                <a:latin typeface="OpenSansRegular"/>
              </a:rPr>
              <a:t>Research has demonstrated </a:t>
            </a:r>
            <a:r>
              <a:rPr lang="en-US" sz="2000" dirty="0">
                <a:solidFill>
                  <a:srgbClr val="0C0D0E"/>
                </a:solidFill>
                <a:latin typeface="OpenSansRegular"/>
              </a:rPr>
              <a:t>that young people with epilepsy have increased levels of depression and social anxiety, and decreased self-esteem. </a:t>
            </a:r>
            <a:r>
              <a:rPr lang="en-US" sz="2000" b="1" dirty="0">
                <a:solidFill>
                  <a:srgbClr val="0C0D0E"/>
                </a:solidFill>
                <a:latin typeface="OpenSansRegular"/>
              </a:rPr>
              <a:t>Studies also show </a:t>
            </a:r>
            <a:r>
              <a:rPr lang="en-US" sz="2000" dirty="0">
                <a:solidFill>
                  <a:srgbClr val="0C0D0E"/>
                </a:solidFill>
                <a:latin typeface="OpenSansRegular"/>
              </a:rPr>
              <a:t>that low levels of epilepsy knowledge correlate with more psychological </a:t>
            </a:r>
            <a:r>
              <a:rPr lang="en-US" sz="2000" b="1" dirty="0">
                <a:solidFill>
                  <a:srgbClr val="0C0D0E"/>
                </a:solidFill>
                <a:latin typeface="OpenSansRegular"/>
              </a:rPr>
              <a:t>problems in young people.</a:t>
            </a:r>
          </a:p>
          <a:p>
            <a:endParaRPr lang="en-US" sz="2000" dirty="0">
              <a:solidFill>
                <a:srgbClr val="0C0D0E"/>
              </a:solidFill>
              <a:latin typeface="OpenSansRegular"/>
            </a:endParaRPr>
          </a:p>
          <a:p>
            <a:r>
              <a:rPr lang="en-US" sz="2000" dirty="0">
                <a:solidFill>
                  <a:srgbClr val="0C0D0E"/>
                </a:solidFill>
                <a:latin typeface="OpenSansRegular"/>
              </a:rPr>
              <a:t>Group interventions may be an </a:t>
            </a:r>
            <a:r>
              <a:rPr lang="en-US" sz="2000" b="1" dirty="0">
                <a:solidFill>
                  <a:srgbClr val="0C0D0E"/>
                </a:solidFill>
                <a:latin typeface="OpenSansRegular"/>
              </a:rPr>
              <a:t>effective </a:t>
            </a:r>
            <a:r>
              <a:rPr lang="en-US" sz="2000" dirty="0">
                <a:solidFill>
                  <a:srgbClr val="0C0D0E"/>
                </a:solidFill>
                <a:latin typeface="OpenSansRegular"/>
              </a:rPr>
              <a:t>way to </a:t>
            </a:r>
            <a:r>
              <a:rPr lang="en-US" sz="2000" b="1" dirty="0">
                <a:solidFill>
                  <a:srgbClr val="0C0D0E"/>
                </a:solidFill>
                <a:latin typeface="OpenSansRegular"/>
              </a:rPr>
              <a:t>provide psychosocial care for young people with epilepsy.</a:t>
            </a:r>
          </a:p>
        </p:txBody>
      </p:sp>
      <p:sp>
        <p:nvSpPr>
          <p:cNvPr id="7" name="TextBox 6">
            <a:extLst>
              <a:ext uri="{FF2B5EF4-FFF2-40B4-BE49-F238E27FC236}">
                <a16:creationId xmlns:a16="http://schemas.microsoft.com/office/drawing/2014/main" id="{BC18B63F-46BB-457F-BDAA-5C787A1320DB}"/>
              </a:ext>
            </a:extLst>
          </p:cNvPr>
          <p:cNvSpPr txBox="1"/>
          <p:nvPr/>
        </p:nvSpPr>
        <p:spPr>
          <a:xfrm>
            <a:off x="7296613" y="2188044"/>
            <a:ext cx="1739592" cy="4524315"/>
          </a:xfrm>
          <a:prstGeom prst="rect">
            <a:avLst/>
          </a:prstGeom>
          <a:noFill/>
        </p:spPr>
        <p:txBody>
          <a:bodyPr wrap="square" rtlCol="0">
            <a:spAutoFit/>
          </a:bodyPr>
          <a:lstStyle/>
          <a:p>
            <a:r>
              <a:rPr lang="en-US" sz="2000" b="1" dirty="0">
                <a:solidFill>
                  <a:srgbClr val="3AABF0"/>
                </a:solidFill>
                <a:latin typeface="Arial" pitchFamily="34" charset="0"/>
                <a:cs typeface="Arial" pitchFamily="34" charset="0"/>
              </a:rPr>
              <a:t>WHY ARE WE HERE?</a:t>
            </a:r>
          </a:p>
          <a:p>
            <a:endParaRPr lang="en-US" sz="2000" b="1" dirty="0">
              <a:solidFill>
                <a:srgbClr val="3AABF0"/>
              </a:solidFill>
              <a:latin typeface="Arial" pitchFamily="34" charset="0"/>
              <a:cs typeface="Arial" pitchFamily="34" charset="0"/>
            </a:endParaRPr>
          </a:p>
          <a:p>
            <a:endParaRPr lang="en-US" sz="2000" b="1" dirty="0">
              <a:solidFill>
                <a:srgbClr val="3AABF0"/>
              </a:solidFill>
              <a:latin typeface="Arial" pitchFamily="34" charset="0"/>
              <a:cs typeface="Arial" pitchFamily="34" charset="0"/>
            </a:endParaRPr>
          </a:p>
          <a:p>
            <a:endParaRPr lang="en-US" sz="2000" b="1" dirty="0">
              <a:solidFill>
                <a:srgbClr val="3AABF0"/>
              </a:solidFill>
              <a:latin typeface="Arial" pitchFamily="34" charset="0"/>
              <a:cs typeface="Arial" pitchFamily="34" charset="0"/>
            </a:endParaRPr>
          </a:p>
          <a:p>
            <a:endParaRPr lang="en-US" sz="800" b="1" dirty="0">
              <a:solidFill>
                <a:srgbClr val="3AABF0"/>
              </a:solidFill>
              <a:latin typeface="Arial" pitchFamily="34" charset="0"/>
              <a:cs typeface="Arial" pitchFamily="34" charset="0"/>
            </a:endParaRPr>
          </a:p>
          <a:p>
            <a:r>
              <a:rPr lang="en-US" sz="2000" b="1" dirty="0">
                <a:solidFill>
                  <a:srgbClr val="3AABF0"/>
                </a:solidFill>
                <a:latin typeface="Arial" pitchFamily="34" charset="0"/>
                <a:cs typeface="Arial" pitchFamily="34" charset="0"/>
              </a:rPr>
              <a:t>SAYS WHO?</a:t>
            </a:r>
          </a:p>
          <a:p>
            <a:endParaRPr lang="en-US" sz="2000" b="1" dirty="0">
              <a:solidFill>
                <a:srgbClr val="3AABF0"/>
              </a:solidFill>
              <a:latin typeface="Arial" pitchFamily="34" charset="0"/>
              <a:cs typeface="Arial" pitchFamily="34" charset="0"/>
            </a:endParaRPr>
          </a:p>
          <a:p>
            <a:endParaRPr lang="en-US" sz="2000" b="1" dirty="0">
              <a:solidFill>
                <a:srgbClr val="3AABF0"/>
              </a:solidFill>
              <a:latin typeface="Arial" pitchFamily="34" charset="0"/>
              <a:cs typeface="Arial" pitchFamily="34" charset="0"/>
            </a:endParaRPr>
          </a:p>
          <a:p>
            <a:endParaRPr lang="en-US" sz="2000" b="1" dirty="0">
              <a:solidFill>
                <a:srgbClr val="3AABF0"/>
              </a:solidFill>
              <a:latin typeface="Arial" pitchFamily="34" charset="0"/>
              <a:cs typeface="Arial" pitchFamily="34" charset="0"/>
            </a:endParaRPr>
          </a:p>
          <a:p>
            <a:endParaRPr lang="en-US" sz="800" b="1" dirty="0">
              <a:solidFill>
                <a:srgbClr val="3AABF0"/>
              </a:solidFill>
              <a:latin typeface="Arial" pitchFamily="34" charset="0"/>
              <a:cs typeface="Arial" pitchFamily="34" charset="0"/>
            </a:endParaRPr>
          </a:p>
          <a:p>
            <a:endParaRPr lang="en-US" sz="800" b="1" dirty="0">
              <a:solidFill>
                <a:srgbClr val="3AABF0"/>
              </a:solidFill>
              <a:latin typeface="Arial" pitchFamily="34" charset="0"/>
              <a:cs typeface="Arial" pitchFamily="34" charset="0"/>
            </a:endParaRPr>
          </a:p>
          <a:p>
            <a:endParaRPr lang="en-US" sz="800" b="1" dirty="0">
              <a:solidFill>
                <a:srgbClr val="3AABF0"/>
              </a:solidFill>
              <a:latin typeface="Arial" pitchFamily="34" charset="0"/>
              <a:cs typeface="Arial" pitchFamily="34" charset="0"/>
            </a:endParaRPr>
          </a:p>
          <a:p>
            <a:endParaRPr lang="en-US" sz="800" b="1" dirty="0">
              <a:solidFill>
                <a:srgbClr val="3AABF0"/>
              </a:solidFill>
              <a:latin typeface="Arial" pitchFamily="34" charset="0"/>
              <a:cs typeface="Arial" pitchFamily="34" charset="0"/>
            </a:endParaRPr>
          </a:p>
          <a:p>
            <a:r>
              <a:rPr lang="en-US" sz="2000" b="1" dirty="0">
                <a:solidFill>
                  <a:srgbClr val="3AABF0"/>
                </a:solidFill>
                <a:latin typeface="Arial" pitchFamily="34" charset="0"/>
                <a:cs typeface="Arial" pitchFamily="34" charset="0"/>
              </a:rPr>
              <a:t>SO WHAT?</a:t>
            </a:r>
          </a:p>
          <a:p>
            <a:endParaRPr lang="en-US" sz="2000" b="1" dirty="0">
              <a:solidFill>
                <a:srgbClr val="3AABF0"/>
              </a:solidFill>
              <a:latin typeface="Arial" pitchFamily="34" charset="0"/>
              <a:cs typeface="Arial" pitchFamily="34" charset="0"/>
            </a:endParaRPr>
          </a:p>
          <a:p>
            <a:endParaRPr lang="en-US" sz="2000" b="1" dirty="0">
              <a:solidFill>
                <a:srgbClr val="3AABF0"/>
              </a:solidFill>
              <a:latin typeface="Arial" pitchFamily="34" charset="0"/>
              <a:cs typeface="Arial" pitchFamily="34" charset="0"/>
            </a:endParaRPr>
          </a:p>
        </p:txBody>
      </p:sp>
      <p:sp>
        <p:nvSpPr>
          <p:cNvPr id="8" name="Arrow: Left 7">
            <a:extLst>
              <a:ext uri="{FF2B5EF4-FFF2-40B4-BE49-F238E27FC236}">
                <a16:creationId xmlns:a16="http://schemas.microsoft.com/office/drawing/2014/main" id="{59F21B22-931C-45AA-A019-DDB5CD141BFB}"/>
              </a:ext>
            </a:extLst>
          </p:cNvPr>
          <p:cNvSpPr/>
          <p:nvPr/>
        </p:nvSpPr>
        <p:spPr>
          <a:xfrm>
            <a:off x="6674005" y="2345033"/>
            <a:ext cx="367990" cy="418645"/>
          </a:xfrm>
          <a:prstGeom prst="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6E63F1B9-B885-47D6-978F-54388787D37E}"/>
              </a:ext>
            </a:extLst>
          </p:cNvPr>
          <p:cNvSpPr/>
          <p:nvPr/>
        </p:nvSpPr>
        <p:spPr>
          <a:xfrm>
            <a:off x="6674005" y="3838472"/>
            <a:ext cx="367990" cy="418645"/>
          </a:xfrm>
          <a:prstGeom prst="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458EE9E4-7678-49DA-9AE9-530238D03A00}"/>
              </a:ext>
            </a:extLst>
          </p:cNvPr>
          <p:cNvSpPr/>
          <p:nvPr/>
        </p:nvSpPr>
        <p:spPr>
          <a:xfrm>
            <a:off x="6755778" y="5514403"/>
            <a:ext cx="367990" cy="418645"/>
          </a:xfrm>
          <a:prstGeom prst="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C19E97-123A-4FC3-B1C3-065ECD37FBC2}"/>
              </a:ext>
            </a:extLst>
          </p:cNvPr>
          <p:cNvSpPr/>
          <p:nvPr/>
        </p:nvSpPr>
        <p:spPr>
          <a:xfrm>
            <a:off x="312234" y="736106"/>
            <a:ext cx="7937235" cy="1200329"/>
          </a:xfrm>
          <a:prstGeom prst="rect">
            <a:avLst/>
          </a:prstGeom>
        </p:spPr>
        <p:txBody>
          <a:bodyPr wrap="square">
            <a:spAutoFit/>
          </a:bodyPr>
          <a:lstStyle/>
          <a:p>
            <a:r>
              <a:rPr lang="en-US" sz="2400" b="1" dirty="0">
                <a:solidFill>
                  <a:srgbClr val="0C0D0E"/>
                </a:solidFill>
                <a:latin typeface="RalewaySemiboldItalic"/>
              </a:rPr>
              <a:t>A Randomized Controlled Trial of a Manual-based Psychosocial Group Intervention for Young People with Epilepsy (PIE)</a:t>
            </a:r>
            <a:endParaRPr lang="en-US" sz="2400" b="1" dirty="0">
              <a:solidFill>
                <a:srgbClr val="0C0D0E"/>
              </a:solidFill>
              <a:effectLst/>
              <a:latin typeface="RalewaySemiboldItalic"/>
            </a:endParaRPr>
          </a:p>
        </p:txBody>
      </p:sp>
    </p:spTree>
    <p:extLst>
      <p:ext uri="{BB962C8B-B14F-4D97-AF65-F5344CB8AC3E}">
        <p14:creationId xmlns:p14="http://schemas.microsoft.com/office/powerpoint/2010/main" val="95901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9" y="946993"/>
            <a:ext cx="8238319" cy="380586"/>
          </a:xfrm>
        </p:spPr>
        <p:txBody>
          <a:bodyPr/>
          <a:lstStyle/>
          <a:p>
            <a:pPr algn="ctr"/>
            <a:r>
              <a:rPr lang="en-US" sz="3600" b="1" dirty="0"/>
              <a:t>AVOID SCIENCE JARGON</a:t>
            </a:r>
          </a:p>
        </p:txBody>
      </p:sp>
      <p:sp>
        <p:nvSpPr>
          <p:cNvPr id="15" name="Title 6"/>
          <p:cNvSpPr txBox="1">
            <a:spLocks/>
          </p:cNvSpPr>
          <p:nvPr/>
        </p:nvSpPr>
        <p:spPr>
          <a:xfrm>
            <a:off x="457199" y="694053"/>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7" name="TextBox 6">
            <a:extLst>
              <a:ext uri="{FF2B5EF4-FFF2-40B4-BE49-F238E27FC236}">
                <a16:creationId xmlns:a16="http://schemas.microsoft.com/office/drawing/2014/main" id="{934D0ADB-86BF-46BE-A496-B7A78C80D705}"/>
              </a:ext>
            </a:extLst>
          </p:cNvPr>
          <p:cNvSpPr txBox="1"/>
          <p:nvPr/>
        </p:nvSpPr>
        <p:spPr>
          <a:xfrm>
            <a:off x="659594" y="1942090"/>
            <a:ext cx="7975556" cy="581697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C0D0E"/>
                </a:solidFill>
              </a:rPr>
              <a:t>jargon is </a:t>
            </a:r>
            <a:r>
              <a:rPr lang="en-US" sz="2400" b="1" dirty="0">
                <a:solidFill>
                  <a:srgbClr val="0C0D0E"/>
                </a:solidFill>
              </a:rPr>
              <a:t>“insider vocabulary”</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b="1" dirty="0">
                <a:solidFill>
                  <a:srgbClr val="0C0D0E"/>
                </a:solidFill>
              </a:rPr>
              <a:t>alienates</a:t>
            </a:r>
            <a:r>
              <a:rPr lang="en-US" sz="2400" dirty="0">
                <a:solidFill>
                  <a:srgbClr val="0C0D0E"/>
                </a:solidFill>
              </a:rPr>
              <a:t> and </a:t>
            </a:r>
            <a:r>
              <a:rPr lang="en-US" sz="2400" b="1" dirty="0">
                <a:solidFill>
                  <a:srgbClr val="0C0D0E"/>
                </a:solidFill>
              </a:rPr>
              <a:t>excludes</a:t>
            </a:r>
            <a:r>
              <a:rPr lang="en-US" sz="2400" dirty="0">
                <a:solidFill>
                  <a:srgbClr val="0C0D0E"/>
                </a:solidFill>
              </a:rPr>
              <a:t> audiences</a:t>
            </a:r>
            <a:endParaRPr lang="en-US" sz="2400" b="1" i="1" dirty="0">
              <a:solidFill>
                <a:srgbClr val="0C0D0E"/>
              </a:solidFill>
              <a:latin typeface="Arial Black" panose="020B0A04020102020204" pitchFamily="34" charset="0"/>
            </a:endParaRPr>
          </a:p>
          <a:p>
            <a:endParaRPr lang="en-US" sz="2400" dirty="0">
              <a:solidFill>
                <a:srgbClr val="0C0D0E"/>
              </a:solidFill>
            </a:endParaRPr>
          </a:p>
          <a:p>
            <a:pPr marL="285750" indent="-285750">
              <a:buFont typeface="Arial" panose="020B0604020202020204" pitchFamily="34" charset="0"/>
              <a:buChar char="•"/>
            </a:pPr>
            <a:r>
              <a:rPr lang="en-US" sz="2400" b="1" dirty="0">
                <a:solidFill>
                  <a:srgbClr val="0C0D0E"/>
                </a:solidFill>
              </a:rPr>
              <a:t>avoid</a:t>
            </a:r>
            <a:r>
              <a:rPr lang="en-US" sz="2400" dirty="0">
                <a:solidFill>
                  <a:srgbClr val="0C0D0E"/>
                </a:solidFill>
              </a:rPr>
              <a:t> acronyms, abbreviations and complex terms</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b="1" dirty="0">
                <a:solidFill>
                  <a:srgbClr val="0C0D0E"/>
                </a:solidFill>
              </a:rPr>
              <a:t>aim to educate</a:t>
            </a:r>
            <a:r>
              <a:rPr lang="en-US" sz="2400" dirty="0">
                <a:solidFill>
                  <a:srgbClr val="0C0D0E"/>
                </a:solidFill>
              </a:rPr>
              <a:t> people by explaining complex ideas in a simple way, not by explaining simple ideas in a complex way</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i="1" dirty="0"/>
              <a:t>your job </a:t>
            </a:r>
            <a:r>
              <a:rPr lang="en-US" sz="2400" b="1" i="1" dirty="0"/>
              <a:t>: make science accessible</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endParaRPr lang="en-US" sz="2400" dirty="0">
              <a:solidFill>
                <a:srgbClr val="0C0D0E"/>
              </a:solidFill>
            </a:endParaRPr>
          </a:p>
          <a:p>
            <a:endParaRPr lang="en-US" sz="2400" dirty="0">
              <a:solidFill>
                <a:srgbClr val="0C0D0E"/>
              </a:solidFill>
            </a:endParaRPr>
          </a:p>
          <a:p>
            <a:endParaRPr lang="en-US" dirty="0"/>
          </a:p>
          <a:p>
            <a:r>
              <a:rPr lang="en-US" dirty="0"/>
              <a:t> </a:t>
            </a:r>
          </a:p>
        </p:txBody>
      </p:sp>
      <p:sp>
        <p:nvSpPr>
          <p:cNvPr id="11" name="Content Placeholder 10">
            <a:extLst>
              <a:ext uri="{FF2B5EF4-FFF2-40B4-BE49-F238E27FC236}">
                <a16:creationId xmlns:a16="http://schemas.microsoft.com/office/drawing/2014/main" id="{AFC8FA71-0D13-434F-B034-5313B17760FB}"/>
              </a:ext>
            </a:extLst>
          </p:cNvPr>
          <p:cNvSpPr txBox="1">
            <a:spLocks noGrp="1"/>
          </p:cNvSpPr>
          <p:nvPr>
            <p:ph sz="half" idx="1"/>
          </p:nvPr>
        </p:nvSpPr>
        <p:spPr>
          <a:xfrm>
            <a:off x="6958362" y="1527199"/>
            <a:ext cx="1884556" cy="1335750"/>
          </a:xfrm>
          <a:prstGeom prst="rect">
            <a:avLst/>
          </a:prstGeom>
          <a:noFill/>
        </p:spPr>
        <p:txBody>
          <a:bodyPr wrap="square" rtlCol="0">
            <a:spAutoFit/>
          </a:bodyPr>
          <a:lstStyle/>
          <a:p>
            <a:pPr marL="0" indent="0">
              <a:buNone/>
            </a:pPr>
            <a:r>
              <a:rPr lang="en-US" sz="2800" dirty="0">
                <a:solidFill>
                  <a:schemeClr val="tx2"/>
                </a:solidFill>
                <a:latin typeface="Arial Black" panose="020B0A04020102020204" pitchFamily="34" charset="0"/>
                <a:cs typeface="Arial" pitchFamily="34" charset="0"/>
              </a:rPr>
              <a:t> </a:t>
            </a:r>
            <a:r>
              <a:rPr lang="en-US" sz="2800" dirty="0">
                <a:solidFill>
                  <a:srgbClr val="0C0D0E"/>
                </a:solidFill>
                <a:latin typeface="Arial Black" panose="020B0A04020102020204" pitchFamily="34" charset="0"/>
                <a:cs typeface="Arial" pitchFamily="34" charset="0"/>
              </a:rPr>
              <a:t>BLAH</a:t>
            </a:r>
          </a:p>
          <a:p>
            <a:pPr marL="0" indent="0">
              <a:buNone/>
            </a:pPr>
            <a:r>
              <a:rPr lang="en-US" sz="4000" i="1" dirty="0">
                <a:solidFill>
                  <a:schemeClr val="tx2"/>
                </a:solidFill>
                <a:latin typeface="Arial Black" panose="020B0A04020102020204" pitchFamily="34" charset="0"/>
                <a:cs typeface="Arial" pitchFamily="34" charset="0"/>
              </a:rPr>
              <a:t>  </a:t>
            </a:r>
            <a:r>
              <a:rPr lang="en-US" sz="4400" i="1" dirty="0">
                <a:solidFill>
                  <a:srgbClr val="0C0D0E"/>
                </a:solidFill>
                <a:latin typeface="Arial Black" panose="020B0A04020102020204" pitchFamily="34" charset="0"/>
                <a:cs typeface="Arial" pitchFamily="34" charset="0"/>
              </a:rPr>
              <a:t>LAH</a:t>
            </a:r>
          </a:p>
        </p:txBody>
      </p:sp>
      <p:sp>
        <p:nvSpPr>
          <p:cNvPr id="13" name="Circle: Hollow 12">
            <a:extLst>
              <a:ext uri="{FF2B5EF4-FFF2-40B4-BE49-F238E27FC236}">
                <a16:creationId xmlns:a16="http://schemas.microsoft.com/office/drawing/2014/main" id="{157125D4-1C0B-4347-B63B-2BC88B62514F}"/>
              </a:ext>
            </a:extLst>
          </p:cNvPr>
          <p:cNvSpPr/>
          <p:nvPr/>
        </p:nvSpPr>
        <p:spPr>
          <a:xfrm>
            <a:off x="6896971" y="1472796"/>
            <a:ext cx="1760734" cy="1713429"/>
          </a:xfrm>
          <a:prstGeom prst="donut">
            <a:avLst>
              <a:gd name="adj" fmla="val 15370"/>
            </a:avLst>
          </a:prstGeom>
          <a:solidFill>
            <a:srgbClr val="FF0000"/>
          </a:solidFill>
          <a:ln>
            <a:solidFill>
              <a:srgbClr val="FF0000"/>
            </a:solidFill>
          </a:ln>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iagonal Stripe 13">
            <a:extLst>
              <a:ext uri="{FF2B5EF4-FFF2-40B4-BE49-F238E27FC236}">
                <a16:creationId xmlns:a16="http://schemas.microsoft.com/office/drawing/2014/main" id="{7E53ED1C-8901-43E5-A85D-BCA228205C67}"/>
              </a:ext>
            </a:extLst>
          </p:cNvPr>
          <p:cNvSpPr/>
          <p:nvPr/>
        </p:nvSpPr>
        <p:spPr>
          <a:xfrm>
            <a:off x="7217629" y="1869273"/>
            <a:ext cx="1156938" cy="1062107"/>
          </a:xfrm>
          <a:prstGeom prst="diagStripe">
            <a:avLst>
              <a:gd name="adj" fmla="val 7810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16" name="TextBox 15">
            <a:extLst>
              <a:ext uri="{FF2B5EF4-FFF2-40B4-BE49-F238E27FC236}">
                <a16:creationId xmlns:a16="http://schemas.microsoft.com/office/drawing/2014/main" id="{AE168E33-FEDF-4D5E-9C18-10742FDA0499}"/>
              </a:ext>
            </a:extLst>
          </p:cNvPr>
          <p:cNvSpPr txBox="1"/>
          <p:nvPr/>
        </p:nvSpPr>
        <p:spPr>
          <a:xfrm>
            <a:off x="6859159" y="2068885"/>
            <a:ext cx="623889" cy="769441"/>
          </a:xfrm>
          <a:prstGeom prst="rect">
            <a:avLst/>
          </a:prstGeom>
          <a:noFill/>
        </p:spPr>
        <p:txBody>
          <a:bodyPr wrap="none" rtlCol="0">
            <a:spAutoFit/>
          </a:bodyPr>
          <a:lstStyle/>
          <a:p>
            <a:r>
              <a:rPr lang="en-US" sz="4400" i="1" dirty="0">
                <a:solidFill>
                  <a:srgbClr val="0C0D0E"/>
                </a:solidFill>
                <a:latin typeface="Arial Black" panose="020B0A04020102020204" pitchFamily="34" charset="0"/>
                <a:cs typeface="Arial" pitchFamily="34" charset="0"/>
              </a:rPr>
              <a:t>B</a:t>
            </a:r>
          </a:p>
        </p:txBody>
      </p:sp>
      <p:sp>
        <p:nvSpPr>
          <p:cNvPr id="19" name="TextBox 18">
            <a:extLst>
              <a:ext uri="{FF2B5EF4-FFF2-40B4-BE49-F238E27FC236}">
                <a16:creationId xmlns:a16="http://schemas.microsoft.com/office/drawing/2014/main" id="{26CE45A8-AFDC-4F56-9E3D-17B1E1D8C24B}"/>
              </a:ext>
            </a:extLst>
          </p:cNvPr>
          <p:cNvSpPr txBox="1"/>
          <p:nvPr/>
        </p:nvSpPr>
        <p:spPr>
          <a:xfrm>
            <a:off x="7339428" y="2589028"/>
            <a:ext cx="1122423" cy="523220"/>
          </a:xfrm>
          <a:prstGeom prst="rect">
            <a:avLst/>
          </a:prstGeom>
          <a:noFill/>
        </p:spPr>
        <p:txBody>
          <a:bodyPr wrap="none" rtlCol="0">
            <a:spAutoFit/>
          </a:bodyPr>
          <a:lstStyle/>
          <a:p>
            <a:r>
              <a:rPr lang="en-US" sz="2800" i="1" dirty="0">
                <a:solidFill>
                  <a:srgbClr val="0C0D0E"/>
                </a:solidFill>
                <a:latin typeface="Arial" pitchFamily="34" charset="0"/>
                <a:cs typeface="Arial" pitchFamily="34" charset="0"/>
              </a:rPr>
              <a:t>BLAH</a:t>
            </a:r>
          </a:p>
        </p:txBody>
      </p:sp>
      <p:sp>
        <p:nvSpPr>
          <p:cNvPr id="20" name="TextBox 19">
            <a:extLst>
              <a:ext uri="{FF2B5EF4-FFF2-40B4-BE49-F238E27FC236}">
                <a16:creationId xmlns:a16="http://schemas.microsoft.com/office/drawing/2014/main" id="{323D4726-A5FA-405C-B713-6F647505C004}"/>
              </a:ext>
            </a:extLst>
          </p:cNvPr>
          <p:cNvSpPr txBox="1"/>
          <p:nvPr/>
        </p:nvSpPr>
        <p:spPr>
          <a:xfrm>
            <a:off x="7171103" y="1782652"/>
            <a:ext cx="1122423" cy="523220"/>
          </a:xfrm>
          <a:prstGeom prst="rect">
            <a:avLst/>
          </a:prstGeom>
          <a:noFill/>
        </p:spPr>
        <p:txBody>
          <a:bodyPr wrap="none" rtlCol="0">
            <a:spAutoFit/>
          </a:bodyPr>
          <a:lstStyle/>
          <a:p>
            <a:r>
              <a:rPr lang="en-US" sz="2800" dirty="0">
                <a:solidFill>
                  <a:srgbClr val="0C0D0E"/>
                </a:solidFill>
                <a:latin typeface="Arial" pitchFamily="34" charset="0"/>
                <a:cs typeface="Arial" pitchFamily="34" charset="0"/>
              </a:rPr>
              <a:t>BLAH</a:t>
            </a:r>
          </a:p>
        </p:txBody>
      </p:sp>
      <p:sp>
        <p:nvSpPr>
          <p:cNvPr id="21" name="TextBox 20">
            <a:extLst>
              <a:ext uri="{FF2B5EF4-FFF2-40B4-BE49-F238E27FC236}">
                <a16:creationId xmlns:a16="http://schemas.microsoft.com/office/drawing/2014/main" id="{9B18BD11-DC6D-4001-9D0F-5521215ACCE1}"/>
              </a:ext>
            </a:extLst>
          </p:cNvPr>
          <p:cNvSpPr txBox="1"/>
          <p:nvPr/>
        </p:nvSpPr>
        <p:spPr>
          <a:xfrm>
            <a:off x="8102368" y="2093515"/>
            <a:ext cx="999817" cy="769441"/>
          </a:xfrm>
          <a:prstGeom prst="rect">
            <a:avLst/>
          </a:prstGeom>
          <a:noFill/>
        </p:spPr>
        <p:txBody>
          <a:bodyPr wrap="square" rtlCol="0">
            <a:spAutoFit/>
          </a:bodyPr>
          <a:lstStyle/>
          <a:p>
            <a:r>
              <a:rPr lang="en-US" sz="4400" i="1" dirty="0">
                <a:solidFill>
                  <a:srgbClr val="0C0D0E"/>
                </a:solidFill>
                <a:latin typeface="Arial Black" panose="020B0A04020102020204" pitchFamily="34" charset="0"/>
                <a:cs typeface="Arial" pitchFamily="34" charset="0"/>
              </a:rPr>
              <a:t>H</a:t>
            </a:r>
          </a:p>
        </p:txBody>
      </p:sp>
    </p:spTree>
    <p:extLst>
      <p:ext uri="{BB962C8B-B14F-4D97-AF65-F5344CB8AC3E}">
        <p14:creationId xmlns:p14="http://schemas.microsoft.com/office/powerpoint/2010/main" val="4262702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32425" y="756960"/>
            <a:ext cx="8238319" cy="380586"/>
          </a:xfrm>
        </p:spPr>
        <p:txBody>
          <a:bodyPr/>
          <a:lstStyle/>
          <a:p>
            <a:pPr algn="ctr"/>
            <a:r>
              <a:rPr lang="en-US" sz="3600" b="1" dirty="0"/>
              <a:t>UNBOX THE SCIENCE</a:t>
            </a:r>
          </a:p>
        </p:txBody>
      </p:sp>
      <p:sp>
        <p:nvSpPr>
          <p:cNvPr id="15" name="Title 6"/>
          <p:cNvSpPr txBox="1">
            <a:spLocks/>
          </p:cNvSpPr>
          <p:nvPr/>
        </p:nvSpPr>
        <p:spPr>
          <a:xfrm>
            <a:off x="457199"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5" name="Content Placeholder 4">
            <a:extLst>
              <a:ext uri="{FF2B5EF4-FFF2-40B4-BE49-F238E27FC236}">
                <a16:creationId xmlns:a16="http://schemas.microsoft.com/office/drawing/2014/main" id="{48948E6C-9956-4B33-B08E-BAA00897B23F}"/>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5966" y="1423770"/>
            <a:ext cx="3329975" cy="2458573"/>
          </a:xfrm>
          <a:prstGeom prst="rect">
            <a:avLst/>
          </a:prstGeom>
        </p:spPr>
      </p:pic>
      <p:sp>
        <p:nvSpPr>
          <p:cNvPr id="6" name="Rectangle 5">
            <a:extLst>
              <a:ext uri="{FF2B5EF4-FFF2-40B4-BE49-F238E27FC236}">
                <a16:creationId xmlns:a16="http://schemas.microsoft.com/office/drawing/2014/main" id="{BF271E14-BD12-4F93-97D1-4623CD2D4F6D}"/>
              </a:ext>
            </a:extLst>
          </p:cNvPr>
          <p:cNvSpPr/>
          <p:nvPr/>
        </p:nvSpPr>
        <p:spPr>
          <a:xfrm>
            <a:off x="232425" y="1240326"/>
            <a:ext cx="5900746" cy="2800767"/>
          </a:xfrm>
          <a:prstGeom prst="rect">
            <a:avLst/>
          </a:prstGeom>
        </p:spPr>
        <p:txBody>
          <a:bodyPr wrap="square">
            <a:spAutoFit/>
          </a:bodyPr>
          <a:lstStyle/>
          <a:p>
            <a:endParaRPr lang="en-US" sz="2400" dirty="0">
              <a:solidFill>
                <a:srgbClr val="0C0D0E"/>
              </a:solidFill>
              <a:latin typeface="Gadugi" panose="020B0502040204020203" pitchFamily="34" charset="0"/>
              <a:ea typeface="Gadugi" panose="020B0502040204020203" pitchFamily="34" charset="0"/>
            </a:endParaRPr>
          </a:p>
          <a:p>
            <a:r>
              <a:rPr lang="en-US" sz="2400" b="1" dirty="0">
                <a:solidFill>
                  <a:srgbClr val="0C0D0E"/>
                </a:solidFill>
                <a:ea typeface="Gadugi" panose="020B0502040204020203" pitchFamily="34" charset="0"/>
              </a:rPr>
              <a:t>Know your stuff </a:t>
            </a:r>
          </a:p>
          <a:p>
            <a:pPr marL="457200" indent="-457200">
              <a:buFont typeface="Arial" panose="020B0604020202020204" pitchFamily="34" charset="0"/>
              <a:buChar char="•"/>
            </a:pPr>
            <a:r>
              <a:rPr lang="en-US" sz="2400" dirty="0">
                <a:solidFill>
                  <a:srgbClr val="0C0D0E"/>
                </a:solidFill>
                <a:ea typeface="Gadugi" panose="020B0502040204020203" pitchFamily="34" charset="0"/>
              </a:rPr>
              <a:t>if you do not have a good understanding of the science you will not be able to explain it to others</a:t>
            </a:r>
          </a:p>
          <a:p>
            <a:endParaRPr lang="en-US" sz="2800" dirty="0">
              <a:latin typeface="Gadugi" panose="020B0502040204020203" pitchFamily="34" charset="0"/>
              <a:ea typeface="Gadugi" panose="020B0502040204020203" pitchFamily="34" charset="0"/>
            </a:endParaRPr>
          </a:p>
          <a:p>
            <a:pPr marL="457200" indent="-457200">
              <a:buFont typeface="Arial" panose="020B0604020202020204" pitchFamily="34" charset="0"/>
              <a:buChar char="•"/>
            </a:pPr>
            <a:endParaRPr lang="en-US" sz="2800" dirty="0">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EDCAE587-466F-4661-A486-AD9C050A3E86}"/>
              </a:ext>
            </a:extLst>
          </p:cNvPr>
          <p:cNvSpPr txBox="1"/>
          <p:nvPr/>
        </p:nvSpPr>
        <p:spPr>
          <a:xfrm>
            <a:off x="232425" y="2800088"/>
            <a:ext cx="8097536" cy="3600986"/>
          </a:xfrm>
          <a:prstGeom prst="rect">
            <a:avLst/>
          </a:prstGeom>
          <a:noFill/>
        </p:spPr>
        <p:txBody>
          <a:bodyPr wrap="square" rtlCol="0">
            <a:spAutoFit/>
          </a:bodyPr>
          <a:lstStyle/>
          <a:p>
            <a:endParaRPr lang="en-US" sz="2400" dirty="0">
              <a:solidFill>
                <a:srgbClr val="0C0D0E"/>
              </a:solidFill>
              <a:ea typeface="Gadugi" panose="020B0502040204020203" pitchFamily="34" charset="0"/>
            </a:endParaRPr>
          </a:p>
          <a:p>
            <a:endParaRPr lang="en-US" sz="800" dirty="0">
              <a:solidFill>
                <a:srgbClr val="0C0D0E"/>
              </a:solidFill>
              <a:ea typeface="Gadugi" panose="020B0502040204020203" pitchFamily="34" charset="0"/>
            </a:endParaRPr>
          </a:p>
          <a:p>
            <a:r>
              <a:rPr lang="en-US" sz="2400" b="1" dirty="0">
                <a:solidFill>
                  <a:srgbClr val="0C0D0E"/>
                </a:solidFill>
                <a:ea typeface="Gadugi" panose="020B0502040204020203" pitchFamily="34" charset="0"/>
              </a:rPr>
              <a:t>Know your audience</a:t>
            </a:r>
          </a:p>
          <a:p>
            <a:pPr marL="457200" indent="-457200">
              <a:buFont typeface="Arial" panose="020B0604020202020204" pitchFamily="34" charset="0"/>
              <a:buChar char="•"/>
            </a:pPr>
            <a:r>
              <a:rPr lang="en-US" sz="2400" dirty="0">
                <a:solidFill>
                  <a:srgbClr val="0C0D0E"/>
                </a:solidFill>
                <a:ea typeface="Gadugi" panose="020B0502040204020203" pitchFamily="34" charset="0"/>
              </a:rPr>
              <a:t>write for the readers not your colleagues</a:t>
            </a:r>
          </a:p>
          <a:p>
            <a:pPr marL="457200" indent="-457200">
              <a:buFont typeface="Arial" panose="020B0604020202020204" pitchFamily="34" charset="0"/>
              <a:buChar char="•"/>
            </a:pPr>
            <a:r>
              <a:rPr lang="en-US" sz="2400" dirty="0">
                <a:solidFill>
                  <a:srgbClr val="0C0D0E"/>
                </a:solidFill>
                <a:ea typeface="Gadugi" panose="020B0502040204020203" pitchFamily="34" charset="0"/>
              </a:rPr>
              <a:t>target stakeholder needs</a:t>
            </a:r>
          </a:p>
          <a:p>
            <a:pPr marL="457200" indent="-457200">
              <a:buFont typeface="Arial" panose="020B0604020202020204" pitchFamily="34" charset="0"/>
              <a:buChar char="•"/>
            </a:pPr>
            <a:endParaRPr lang="en-US" sz="800" dirty="0">
              <a:solidFill>
                <a:srgbClr val="0C0D0E"/>
              </a:solidFill>
              <a:ea typeface="Gadugi" panose="020B0502040204020203" pitchFamily="34" charset="0"/>
            </a:endParaRPr>
          </a:p>
          <a:p>
            <a:pPr marL="457200" indent="-457200">
              <a:buFont typeface="Arial" panose="020B0604020202020204" pitchFamily="34" charset="0"/>
              <a:buChar char="•"/>
            </a:pPr>
            <a:endParaRPr lang="en-US" sz="900" dirty="0">
              <a:solidFill>
                <a:srgbClr val="0C0D0E"/>
              </a:solidFill>
              <a:ea typeface="Gadugi" panose="020B0502040204020203" pitchFamily="34" charset="0"/>
            </a:endParaRPr>
          </a:p>
          <a:p>
            <a:r>
              <a:rPr lang="en-US" sz="2400" b="1" dirty="0">
                <a:solidFill>
                  <a:srgbClr val="0C0D0E"/>
                </a:solidFill>
                <a:ea typeface="Gadugi" panose="020B0502040204020203" pitchFamily="34" charset="0"/>
              </a:rPr>
              <a:t>Know your limits </a:t>
            </a:r>
          </a:p>
          <a:p>
            <a:pPr marL="457200" indent="-457200">
              <a:buFont typeface="Arial" panose="020B0604020202020204" pitchFamily="34" charset="0"/>
              <a:buChar char="•"/>
            </a:pPr>
            <a:r>
              <a:rPr lang="en-US" sz="2400" dirty="0">
                <a:solidFill>
                  <a:srgbClr val="0C0D0E"/>
                </a:solidFill>
                <a:ea typeface="Gadugi" panose="020B0502040204020203" pitchFamily="34" charset="0"/>
              </a:rPr>
              <a:t>consider vehicle for sharing and plan accordingly</a:t>
            </a:r>
          </a:p>
          <a:p>
            <a:pPr marL="457200" indent="-457200">
              <a:buFont typeface="Arial" panose="020B0604020202020204" pitchFamily="34" charset="0"/>
              <a:buChar char="•"/>
            </a:pPr>
            <a:r>
              <a:rPr lang="en-US" sz="2400" dirty="0">
                <a:solidFill>
                  <a:srgbClr val="0C0D0E"/>
                </a:solidFill>
                <a:ea typeface="Gadugi" panose="020B0502040204020203" pitchFamily="34" charset="0"/>
              </a:rPr>
              <a:t>no one will complain that a writer makes something too easy to understand</a:t>
            </a:r>
          </a:p>
          <a:p>
            <a:endParaRPr lang="en-US" sz="1100" dirty="0" err="1">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21244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3600" b="1" dirty="0"/>
              <a:t>FILTER</a:t>
            </a:r>
          </a:p>
        </p:txBody>
      </p:sp>
      <p:sp>
        <p:nvSpPr>
          <p:cNvPr id="15" name="Title 6"/>
          <p:cNvSpPr txBox="1">
            <a:spLocks/>
          </p:cNvSpPr>
          <p:nvPr/>
        </p:nvSpPr>
        <p:spPr>
          <a:xfrm>
            <a:off x="457199"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5" name="Content Placeholder 4">
            <a:extLst>
              <a:ext uri="{FF2B5EF4-FFF2-40B4-BE49-F238E27FC236}">
                <a16:creationId xmlns:a16="http://schemas.microsoft.com/office/drawing/2014/main" id="{D98C6AF5-AC20-40C4-B955-EC182F93C73A}"/>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12916" y="1926737"/>
            <a:ext cx="3239080" cy="3239080"/>
          </a:xfrm>
          <a:prstGeom prst="rect">
            <a:avLst/>
          </a:prstGeom>
          <a:ln w="38100">
            <a:solidFill>
              <a:schemeClr val="tx1"/>
            </a:solidFill>
          </a:ln>
        </p:spPr>
      </p:pic>
      <p:sp>
        <p:nvSpPr>
          <p:cNvPr id="3" name="Rectangle 2">
            <a:extLst>
              <a:ext uri="{FF2B5EF4-FFF2-40B4-BE49-F238E27FC236}">
                <a16:creationId xmlns:a16="http://schemas.microsoft.com/office/drawing/2014/main" id="{C9E7BEB6-35A1-4318-8DE0-6465F5A75271}"/>
              </a:ext>
            </a:extLst>
          </p:cNvPr>
          <p:cNvSpPr/>
          <p:nvPr/>
        </p:nvSpPr>
        <p:spPr>
          <a:xfrm>
            <a:off x="334536" y="1620467"/>
            <a:ext cx="5121901" cy="4893647"/>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C0D0E"/>
                </a:solidFill>
                <a:ea typeface="Gadugi" panose="020B0502040204020203" pitchFamily="34" charset="0"/>
              </a:rPr>
              <a:t>science writing filled with detail </a:t>
            </a:r>
          </a:p>
          <a:p>
            <a:pPr marL="342900" indent="-342900">
              <a:buFont typeface="Arial" panose="020B0604020202020204" pitchFamily="34" charset="0"/>
              <a:buChar char="•"/>
            </a:pPr>
            <a:endParaRPr lang="en-US" sz="2400" dirty="0">
              <a:solidFill>
                <a:srgbClr val="0C0D0E"/>
              </a:solidFill>
              <a:ea typeface="Gadugi" panose="020B0502040204020203" pitchFamily="34" charset="0"/>
            </a:endParaRPr>
          </a:p>
          <a:p>
            <a:pPr marL="342900" indent="-342900">
              <a:buFont typeface="Arial" panose="020B0604020202020204" pitchFamily="34" charset="0"/>
              <a:buChar char="•"/>
            </a:pPr>
            <a:r>
              <a:rPr lang="en-US" sz="2400" b="1" dirty="0">
                <a:solidFill>
                  <a:srgbClr val="0C0D0E"/>
                </a:solidFill>
                <a:ea typeface="Gadugi" panose="020B0502040204020203" pitchFamily="34" charset="0"/>
              </a:rPr>
              <a:t>PRIORITIZE</a:t>
            </a:r>
            <a:r>
              <a:rPr lang="en-US" sz="2400" dirty="0">
                <a:solidFill>
                  <a:srgbClr val="0C0D0E"/>
                </a:solidFill>
                <a:ea typeface="Gadugi" panose="020B0502040204020203" pitchFamily="34" charset="0"/>
              </a:rPr>
              <a:t> details you absolutely need to share, filter out the rest</a:t>
            </a:r>
          </a:p>
          <a:p>
            <a:pPr marL="342900" indent="-342900">
              <a:buFont typeface="Arial" panose="020B0604020202020204" pitchFamily="34" charset="0"/>
              <a:buChar char="•"/>
            </a:pPr>
            <a:endParaRPr lang="en-US" sz="2400" dirty="0">
              <a:solidFill>
                <a:srgbClr val="0C0D0E"/>
              </a:solidFill>
              <a:ea typeface="Gadugi" panose="020B0502040204020203" pitchFamily="34" charset="0"/>
            </a:endParaRPr>
          </a:p>
          <a:p>
            <a:pPr marL="342900" indent="-342900">
              <a:buFont typeface="Arial" panose="020B0604020202020204" pitchFamily="34" charset="0"/>
              <a:buChar char="•"/>
            </a:pPr>
            <a:r>
              <a:rPr lang="en-US" sz="2400" dirty="0">
                <a:solidFill>
                  <a:srgbClr val="0C0D0E"/>
                </a:solidFill>
                <a:ea typeface="Gadugi" panose="020B0502040204020203" pitchFamily="34" charset="0"/>
              </a:rPr>
              <a:t>only the </a:t>
            </a:r>
            <a:r>
              <a:rPr lang="en-US" sz="2400" b="1" dirty="0">
                <a:solidFill>
                  <a:srgbClr val="0C0D0E"/>
                </a:solidFill>
                <a:ea typeface="Gadugi" panose="020B0502040204020203" pitchFamily="34" charset="0"/>
              </a:rPr>
              <a:t>ESSENTIALS</a:t>
            </a:r>
            <a:endParaRPr lang="en-US" sz="2400" dirty="0">
              <a:solidFill>
                <a:srgbClr val="0C0D0E"/>
              </a:solidFill>
              <a:ea typeface="Gadugi" panose="020B0502040204020203" pitchFamily="34" charset="0"/>
            </a:endParaRPr>
          </a:p>
          <a:p>
            <a:endParaRPr lang="en-US" sz="2400" dirty="0">
              <a:solidFill>
                <a:srgbClr val="0C0D0E"/>
              </a:solidFill>
              <a:ea typeface="Gadugi" panose="020B0502040204020203" pitchFamily="34" charset="0"/>
            </a:endParaRPr>
          </a:p>
          <a:p>
            <a:pPr marL="285750" indent="-285750">
              <a:buFont typeface="Arial" panose="020B0604020202020204" pitchFamily="34" charset="0"/>
              <a:buChar char="•"/>
            </a:pPr>
            <a:r>
              <a:rPr lang="en-US" sz="2400" dirty="0">
                <a:solidFill>
                  <a:srgbClr val="0C0D0E"/>
                </a:solidFill>
                <a:ea typeface="Gadugi" panose="020B0502040204020203" pitchFamily="34" charset="0"/>
              </a:rPr>
              <a:t>aim for your reader to exit with a real sense of the </a:t>
            </a:r>
            <a:r>
              <a:rPr lang="en-US" sz="2400" b="1" dirty="0">
                <a:solidFill>
                  <a:srgbClr val="0C0D0E"/>
                </a:solidFill>
                <a:ea typeface="Gadugi" panose="020B0502040204020203" pitchFamily="34" charset="0"/>
              </a:rPr>
              <a:t>BIG PICTURE </a:t>
            </a:r>
            <a:r>
              <a:rPr lang="en-US" sz="2400" dirty="0">
                <a:solidFill>
                  <a:srgbClr val="0C0D0E"/>
                </a:solidFill>
                <a:ea typeface="Gadugi" panose="020B0502040204020203" pitchFamily="34" charset="0"/>
              </a:rPr>
              <a:t>not baffled by the granular detail </a:t>
            </a:r>
          </a:p>
          <a:p>
            <a:pPr marL="285750" indent="-285750">
              <a:buFont typeface="Arial" panose="020B0604020202020204" pitchFamily="34" charset="0"/>
              <a:buChar char="•"/>
            </a:pPr>
            <a:endParaRPr lang="en-US" sz="2400" dirty="0">
              <a:solidFill>
                <a:srgbClr val="0C0D0E"/>
              </a:solidFill>
              <a:ea typeface="Gadugi" panose="020B0502040204020203" pitchFamily="34" charset="0"/>
            </a:endParaRPr>
          </a:p>
          <a:p>
            <a:endParaRPr lang="en-US" sz="2400" dirty="0">
              <a:solidFill>
                <a:srgbClr val="0C0D0E"/>
              </a:solidFill>
              <a:ea typeface="Gadugi" panose="020B0502040204020203" pitchFamily="34" charset="0"/>
            </a:endParaRPr>
          </a:p>
        </p:txBody>
      </p:sp>
    </p:spTree>
    <p:extLst>
      <p:ext uri="{BB962C8B-B14F-4D97-AF65-F5344CB8AC3E}">
        <p14:creationId xmlns:p14="http://schemas.microsoft.com/office/powerpoint/2010/main" val="31228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3600" b="1" dirty="0"/>
              <a:t>“CUT TO THE CHASE”</a:t>
            </a:r>
          </a:p>
        </p:txBody>
      </p:sp>
      <p:sp>
        <p:nvSpPr>
          <p:cNvPr id="15" name="Title 6"/>
          <p:cNvSpPr txBox="1">
            <a:spLocks/>
          </p:cNvSpPr>
          <p:nvPr/>
        </p:nvSpPr>
        <p:spPr>
          <a:xfrm>
            <a:off x="457199"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8" name="Picture 7">
            <a:extLst>
              <a:ext uri="{FF2B5EF4-FFF2-40B4-BE49-F238E27FC236}">
                <a16:creationId xmlns:a16="http://schemas.microsoft.com/office/drawing/2014/main" id="{3421DD71-B390-44ED-9C8A-7F99A333793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0282" y="1736320"/>
            <a:ext cx="3521353" cy="3529090"/>
          </a:xfrm>
          <a:prstGeom prst="rect">
            <a:avLst/>
          </a:prstGeom>
          <a:ln w="38100">
            <a:solidFill>
              <a:schemeClr val="tx1"/>
            </a:solidFill>
          </a:ln>
        </p:spPr>
      </p:pic>
      <p:sp>
        <p:nvSpPr>
          <p:cNvPr id="9" name="TextBox 8">
            <a:extLst>
              <a:ext uri="{FF2B5EF4-FFF2-40B4-BE49-F238E27FC236}">
                <a16:creationId xmlns:a16="http://schemas.microsoft.com/office/drawing/2014/main" id="{2EFFD3A1-9B15-43EB-88AB-6382585178FF}"/>
              </a:ext>
            </a:extLst>
          </p:cNvPr>
          <p:cNvSpPr txBox="1"/>
          <p:nvPr/>
        </p:nvSpPr>
        <p:spPr>
          <a:xfrm>
            <a:off x="214306" y="1556702"/>
            <a:ext cx="5370534" cy="704808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C0D0E"/>
                </a:solidFill>
                <a:ea typeface="Gadugi" panose="020B0502040204020203" pitchFamily="34" charset="0"/>
              </a:rPr>
              <a:t>be </a:t>
            </a:r>
            <a:r>
              <a:rPr lang="en-US" sz="2800" b="1" dirty="0">
                <a:solidFill>
                  <a:srgbClr val="0C0D0E"/>
                </a:solidFill>
                <a:ea typeface="Gadugi" panose="020B0502040204020203" pitchFamily="34" charset="0"/>
              </a:rPr>
              <a:t>concise</a:t>
            </a:r>
          </a:p>
          <a:p>
            <a:pPr marL="457200" indent="-457200">
              <a:buFont typeface="Arial" panose="020B0604020202020204" pitchFamily="34" charset="0"/>
              <a:buChar char="•"/>
            </a:pPr>
            <a:endParaRPr lang="en-US" sz="2000" dirty="0">
              <a:solidFill>
                <a:srgbClr val="0C0D0E"/>
              </a:solidFill>
              <a:ea typeface="Gadugi" panose="020B0502040204020203" pitchFamily="34" charset="0"/>
            </a:endParaRPr>
          </a:p>
          <a:p>
            <a:pPr marL="457200" indent="-457200">
              <a:buFont typeface="Arial" panose="020B0604020202020204" pitchFamily="34" charset="0"/>
              <a:buChar char="•"/>
            </a:pPr>
            <a:r>
              <a:rPr lang="en-US" sz="2800" dirty="0">
                <a:solidFill>
                  <a:srgbClr val="0C0D0E"/>
                </a:solidFill>
                <a:ea typeface="Gadugi" panose="020B0502040204020203" pitchFamily="34" charset="0"/>
              </a:rPr>
              <a:t>get to the point </a:t>
            </a:r>
            <a:r>
              <a:rPr lang="en-US" sz="2800" b="1" dirty="0">
                <a:solidFill>
                  <a:srgbClr val="0C0D0E"/>
                </a:solidFill>
                <a:ea typeface="Gadugi" panose="020B0502040204020203" pitchFamily="34" charset="0"/>
              </a:rPr>
              <a:t>faster</a:t>
            </a:r>
          </a:p>
          <a:p>
            <a:pPr marL="457200" indent="-457200">
              <a:buFont typeface="Arial" panose="020B0604020202020204" pitchFamily="34" charset="0"/>
              <a:buChar char="•"/>
            </a:pPr>
            <a:endParaRPr lang="en-US" sz="2000" dirty="0">
              <a:solidFill>
                <a:srgbClr val="0C0D0E"/>
              </a:solidFill>
              <a:ea typeface="Gadugi" panose="020B0502040204020203" pitchFamily="34" charset="0"/>
            </a:endParaRPr>
          </a:p>
          <a:p>
            <a:pPr marL="457200" indent="-457200">
              <a:buFont typeface="Arial" panose="020B0604020202020204" pitchFamily="34" charset="0"/>
              <a:buChar char="•"/>
            </a:pPr>
            <a:r>
              <a:rPr lang="en-US" sz="2800" b="1" dirty="0">
                <a:solidFill>
                  <a:srgbClr val="0C0D0E"/>
                </a:solidFill>
                <a:ea typeface="Gadugi" panose="020B0502040204020203" pitchFamily="34" charset="0"/>
              </a:rPr>
              <a:t>eliminate</a:t>
            </a:r>
            <a:r>
              <a:rPr lang="en-US" sz="2800" dirty="0">
                <a:solidFill>
                  <a:srgbClr val="0C0D0E"/>
                </a:solidFill>
                <a:ea typeface="Gadugi" panose="020B0502040204020203" pitchFamily="34" charset="0"/>
              </a:rPr>
              <a:t> flowery phrases and unnecessary preamble</a:t>
            </a:r>
          </a:p>
          <a:p>
            <a:pPr marL="457200" indent="-457200">
              <a:buFont typeface="Arial" panose="020B0604020202020204" pitchFamily="34" charset="0"/>
              <a:buChar char="•"/>
            </a:pPr>
            <a:endParaRPr lang="en-US" sz="2000" dirty="0">
              <a:solidFill>
                <a:srgbClr val="0C0D0E"/>
              </a:solidFill>
              <a:ea typeface="Gadugi" panose="020B0502040204020203" pitchFamily="34" charset="0"/>
            </a:endParaRPr>
          </a:p>
          <a:p>
            <a:pPr marL="457200" indent="-457200">
              <a:buFont typeface="Arial" panose="020B0604020202020204" pitchFamily="34" charset="0"/>
              <a:buChar char="•"/>
            </a:pPr>
            <a:r>
              <a:rPr lang="en-US" sz="2800" b="1" dirty="0">
                <a:solidFill>
                  <a:srgbClr val="0C0D0E"/>
                </a:solidFill>
                <a:ea typeface="Gadugi" panose="020B0502040204020203" pitchFamily="34" charset="0"/>
              </a:rPr>
              <a:t>visualize</a:t>
            </a:r>
            <a:r>
              <a:rPr lang="en-US" sz="2800" dirty="0">
                <a:solidFill>
                  <a:srgbClr val="0C0D0E"/>
                </a:solidFill>
                <a:ea typeface="Gadugi" panose="020B0502040204020203" pitchFamily="34" charset="0"/>
              </a:rPr>
              <a:t> the data</a:t>
            </a:r>
          </a:p>
          <a:p>
            <a:pPr marL="457200" indent="-457200">
              <a:buFont typeface="Arial" panose="020B0604020202020204" pitchFamily="34" charset="0"/>
              <a:buChar char="•"/>
            </a:pPr>
            <a:endParaRPr lang="en-US" sz="2000" dirty="0">
              <a:solidFill>
                <a:srgbClr val="0C0D0E"/>
              </a:solidFill>
              <a:ea typeface="Gadugi" panose="020B0502040204020203" pitchFamily="34" charset="0"/>
            </a:endParaRPr>
          </a:p>
          <a:p>
            <a:pPr marL="457200" indent="-457200">
              <a:buFont typeface="Arial" panose="020B0604020202020204" pitchFamily="34" charset="0"/>
              <a:buChar char="•"/>
            </a:pPr>
            <a:r>
              <a:rPr lang="en-US" sz="2800" b="1" dirty="0">
                <a:solidFill>
                  <a:srgbClr val="0C0D0E"/>
                </a:solidFill>
                <a:ea typeface="Gadugi" panose="020B0502040204020203" pitchFamily="34" charset="0"/>
              </a:rPr>
              <a:t>efficiency</a:t>
            </a:r>
            <a:r>
              <a:rPr lang="en-US" sz="2800" dirty="0">
                <a:solidFill>
                  <a:srgbClr val="0C0D0E"/>
                </a:solidFill>
                <a:ea typeface="Gadugi" panose="020B0502040204020203" pitchFamily="34" charset="0"/>
              </a:rPr>
              <a:t> keeps the reader engaged</a:t>
            </a: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US" sz="24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3149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48482" y="533941"/>
            <a:ext cx="8238319" cy="380586"/>
          </a:xfrm>
        </p:spPr>
        <p:txBody>
          <a:bodyPr/>
          <a:lstStyle/>
          <a:p>
            <a:pPr algn="ctr"/>
            <a:r>
              <a:rPr lang="en-US" sz="3600" b="1" dirty="0"/>
              <a:t>EXAMPLES</a:t>
            </a:r>
          </a:p>
        </p:txBody>
      </p:sp>
      <p:sp>
        <p:nvSpPr>
          <p:cNvPr id="15" name="Title 6"/>
          <p:cNvSpPr txBox="1">
            <a:spLocks/>
          </p:cNvSpPr>
          <p:nvPr/>
        </p:nvSpPr>
        <p:spPr>
          <a:xfrm>
            <a:off x="457199"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2" name="Rectangle 1">
            <a:extLst>
              <a:ext uri="{FF2B5EF4-FFF2-40B4-BE49-F238E27FC236}">
                <a16:creationId xmlns:a16="http://schemas.microsoft.com/office/drawing/2014/main" id="{01AC28FF-AEE6-4525-B346-5F55D2AF3F10}"/>
              </a:ext>
            </a:extLst>
          </p:cNvPr>
          <p:cNvSpPr/>
          <p:nvPr/>
        </p:nvSpPr>
        <p:spPr>
          <a:xfrm>
            <a:off x="557560" y="1167601"/>
            <a:ext cx="8238319" cy="7478970"/>
          </a:xfrm>
          <a:prstGeom prst="rect">
            <a:avLst/>
          </a:prstGeom>
        </p:spPr>
        <p:txBody>
          <a:bodyPr wrap="square">
            <a:spAutoFit/>
          </a:bodyPr>
          <a:lstStyle/>
          <a:p>
            <a:r>
              <a:rPr lang="en-US" sz="2000" dirty="0">
                <a:solidFill>
                  <a:srgbClr val="0C0D0E"/>
                </a:solidFill>
              </a:rPr>
              <a:t>It is undeniable and absolutely critical that…</a:t>
            </a:r>
          </a:p>
          <a:p>
            <a:r>
              <a:rPr lang="en-US" sz="2000" b="1" dirty="0"/>
              <a:t>We must…</a:t>
            </a:r>
          </a:p>
          <a:p>
            <a:endParaRPr lang="en-US" sz="1400" b="1" dirty="0">
              <a:solidFill>
                <a:srgbClr val="0C0D0E"/>
              </a:solidFill>
            </a:endParaRPr>
          </a:p>
          <a:p>
            <a:r>
              <a:rPr lang="en-US" sz="2000" dirty="0">
                <a:solidFill>
                  <a:srgbClr val="0C0D0E"/>
                </a:solidFill>
              </a:rPr>
              <a:t>There were eighteen rats that received antibiotic injections every 12 hours for 7 consecutive days. </a:t>
            </a:r>
          </a:p>
          <a:p>
            <a:r>
              <a:rPr lang="en-US" sz="2000" b="1" dirty="0"/>
              <a:t>The rats received antibiotics.</a:t>
            </a:r>
          </a:p>
          <a:p>
            <a:endParaRPr lang="en-US" sz="1400" b="1" dirty="0">
              <a:solidFill>
                <a:srgbClr val="0C0D0E"/>
              </a:solidFill>
            </a:endParaRPr>
          </a:p>
          <a:p>
            <a:r>
              <a:rPr lang="en-US" sz="2000" dirty="0">
                <a:solidFill>
                  <a:srgbClr val="0C0D0E"/>
                </a:solidFill>
              </a:rPr>
              <a:t>We performed a careful analysis of...</a:t>
            </a:r>
          </a:p>
          <a:p>
            <a:r>
              <a:rPr lang="en-US" sz="2000" b="1" dirty="0"/>
              <a:t>We analyzed..</a:t>
            </a:r>
          </a:p>
          <a:p>
            <a:endParaRPr lang="en-US" sz="1400" b="1" dirty="0">
              <a:solidFill>
                <a:srgbClr val="0C0D0E"/>
              </a:solidFill>
            </a:endParaRPr>
          </a:p>
          <a:p>
            <a:r>
              <a:rPr lang="en-US" sz="2000" dirty="0">
                <a:solidFill>
                  <a:srgbClr val="0C0D0E"/>
                </a:solidFill>
              </a:rPr>
              <a:t>As with all preclinical investigations, it is premature to conclude that either mefloquine or probenecid would be appropriate for use as antiepileptic therapies. </a:t>
            </a:r>
          </a:p>
          <a:p>
            <a:r>
              <a:rPr lang="en-US" sz="2000" b="1" dirty="0"/>
              <a:t>Mefloquine and probenecid are not yet proven epilepsy therapies.</a:t>
            </a:r>
          </a:p>
          <a:p>
            <a:endParaRPr lang="en-US" sz="1400" b="1" dirty="0"/>
          </a:p>
          <a:p>
            <a:r>
              <a:rPr lang="en-US" sz="2000" dirty="0">
                <a:solidFill>
                  <a:srgbClr val="0C0D0E"/>
                </a:solidFill>
              </a:rPr>
              <a:t>MRI-guided laser interstitial therapy (</a:t>
            </a:r>
            <a:r>
              <a:rPr lang="en-US" sz="2000" dirty="0" err="1">
                <a:solidFill>
                  <a:srgbClr val="0C0D0E"/>
                </a:solidFill>
              </a:rPr>
              <a:t>MRg</a:t>
            </a:r>
            <a:r>
              <a:rPr lang="en-US" sz="2000" dirty="0">
                <a:solidFill>
                  <a:srgbClr val="0C0D0E"/>
                </a:solidFill>
              </a:rPr>
              <a:t>-LITT), also known as stereotactic laser ablation, uses laser energy to ablate neural tissue. </a:t>
            </a:r>
          </a:p>
          <a:p>
            <a:r>
              <a:rPr lang="en-US" sz="2000" b="1" dirty="0"/>
              <a:t>A laser can be used to remove abnormal brain tissue.</a:t>
            </a:r>
          </a:p>
          <a:p>
            <a:endParaRPr lang="en-US" sz="2400" b="1" dirty="0">
              <a:solidFill>
                <a:srgbClr val="0C0D0E"/>
              </a:solidFill>
            </a:endParaRPr>
          </a:p>
          <a:p>
            <a:endParaRPr lang="en-US" sz="2400" b="1" dirty="0">
              <a:solidFill>
                <a:srgbClr val="0C0D0E"/>
              </a:solidFill>
            </a:endParaRPr>
          </a:p>
          <a:p>
            <a:endParaRPr lang="en-US" sz="2400" b="1" dirty="0">
              <a:solidFill>
                <a:srgbClr val="0C0D0E"/>
              </a:solidFill>
            </a:endParaRPr>
          </a:p>
          <a:p>
            <a:endParaRPr lang="en-US" sz="2400" b="1" dirty="0">
              <a:solidFill>
                <a:srgbClr val="0C0D0E"/>
              </a:solidFill>
            </a:endParaRPr>
          </a:p>
          <a:p>
            <a:endParaRPr lang="en-US" sz="2400" b="1" dirty="0">
              <a:solidFill>
                <a:srgbClr val="0C0D0E"/>
              </a:solidFill>
            </a:endParaRPr>
          </a:p>
          <a:p>
            <a:endParaRPr lang="en-US" sz="2400" b="1" dirty="0">
              <a:solidFill>
                <a:srgbClr val="0C0D0E"/>
              </a:solidFill>
            </a:endParaRPr>
          </a:p>
        </p:txBody>
      </p:sp>
    </p:spTree>
    <p:extLst>
      <p:ext uri="{BB962C8B-B14F-4D97-AF65-F5344CB8AC3E}">
        <p14:creationId xmlns:p14="http://schemas.microsoft.com/office/powerpoint/2010/main" val="109371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89181" y="867310"/>
            <a:ext cx="8691160" cy="287709"/>
          </a:xfrm>
        </p:spPr>
        <p:txBody>
          <a:bodyPr/>
          <a:lstStyle/>
          <a:p>
            <a:r>
              <a:rPr lang="en-US" sz="3600" b="1" dirty="0"/>
              <a:t>CONNECT : STORYTELLING </a:t>
            </a:r>
          </a:p>
        </p:txBody>
      </p:sp>
      <p:sp>
        <p:nvSpPr>
          <p:cNvPr id="15" name="Title 6"/>
          <p:cNvSpPr txBox="1">
            <a:spLocks/>
          </p:cNvSpPr>
          <p:nvPr/>
        </p:nvSpPr>
        <p:spPr>
          <a:xfrm>
            <a:off x="108080" y="793471"/>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6" name="TextBox 5">
            <a:extLst>
              <a:ext uri="{FF2B5EF4-FFF2-40B4-BE49-F238E27FC236}">
                <a16:creationId xmlns:a16="http://schemas.microsoft.com/office/drawing/2014/main" id="{C0399F86-DDA4-49C4-83FD-9B5464CA32F9}"/>
              </a:ext>
            </a:extLst>
          </p:cNvPr>
          <p:cNvSpPr txBox="1"/>
          <p:nvPr/>
        </p:nvSpPr>
        <p:spPr>
          <a:xfrm>
            <a:off x="3869475" y="1585127"/>
            <a:ext cx="5185315" cy="3985706"/>
          </a:xfrm>
          <a:prstGeom prst="rect">
            <a:avLst/>
          </a:prstGeom>
          <a:noFill/>
        </p:spPr>
        <p:txBody>
          <a:bodyPr wrap="square" rtlCol="0">
            <a:spAutoFit/>
          </a:bodyPr>
          <a:lstStyle/>
          <a:p>
            <a:pPr marL="285750" indent="-285750">
              <a:buFont typeface="Arial" panose="020B0604020202020204" pitchFamily="34" charset="0"/>
              <a:buChar char="•"/>
            </a:pPr>
            <a:r>
              <a:rPr lang="en-US" sz="2300" dirty="0">
                <a:solidFill>
                  <a:srgbClr val="0C0D0E"/>
                </a:solidFill>
              </a:rPr>
              <a:t>set the </a:t>
            </a:r>
            <a:r>
              <a:rPr lang="en-US" sz="2300" b="1" dirty="0">
                <a:solidFill>
                  <a:srgbClr val="0C0D0E"/>
                </a:solidFill>
              </a:rPr>
              <a:t>scene : </a:t>
            </a:r>
            <a:r>
              <a:rPr lang="en-US" sz="2300" dirty="0">
                <a:solidFill>
                  <a:srgbClr val="0C0D0E"/>
                </a:solidFill>
              </a:rPr>
              <a:t>where, who, how, and why the science was done</a:t>
            </a:r>
          </a:p>
          <a:p>
            <a:endParaRPr lang="en-US" sz="2000" b="1" dirty="0">
              <a:solidFill>
                <a:srgbClr val="0C0D0E"/>
              </a:solidFill>
            </a:endParaRPr>
          </a:p>
          <a:p>
            <a:pPr marL="285750" indent="-285750">
              <a:buFont typeface="Arial" panose="020B0604020202020204" pitchFamily="34" charset="0"/>
              <a:buChar char="•"/>
            </a:pPr>
            <a:r>
              <a:rPr lang="en-US" sz="2300" dirty="0">
                <a:solidFill>
                  <a:srgbClr val="0C0D0E"/>
                </a:solidFill>
              </a:rPr>
              <a:t> help readers understand how the</a:t>
            </a:r>
          </a:p>
          <a:p>
            <a:r>
              <a:rPr lang="en-US" sz="2300" dirty="0">
                <a:solidFill>
                  <a:srgbClr val="0C0D0E"/>
                </a:solidFill>
              </a:rPr>
              <a:t>    </a:t>
            </a:r>
            <a:r>
              <a:rPr lang="en-US" sz="2300" b="1" dirty="0">
                <a:solidFill>
                  <a:srgbClr val="0C0D0E"/>
                </a:solidFill>
              </a:rPr>
              <a:t>research impacts real people </a:t>
            </a:r>
            <a:r>
              <a:rPr lang="en-US" sz="2300" dirty="0">
                <a:solidFill>
                  <a:srgbClr val="0C0D0E"/>
                </a:solidFill>
              </a:rPr>
              <a:t>by</a:t>
            </a:r>
          </a:p>
          <a:p>
            <a:r>
              <a:rPr lang="en-US" sz="2300" dirty="0">
                <a:solidFill>
                  <a:srgbClr val="0C0D0E"/>
                </a:solidFill>
              </a:rPr>
              <a:t>    telling a story about real people</a:t>
            </a:r>
          </a:p>
          <a:p>
            <a:endParaRPr lang="en-US" sz="2000" dirty="0">
              <a:solidFill>
                <a:srgbClr val="0C0D0E"/>
              </a:solidFill>
            </a:endParaRPr>
          </a:p>
          <a:p>
            <a:pPr marL="342900" indent="-342900">
              <a:buFont typeface="Arial" panose="020B0604020202020204" pitchFamily="34" charset="0"/>
              <a:buChar char="•"/>
            </a:pPr>
            <a:r>
              <a:rPr lang="en-US" sz="2300" dirty="0">
                <a:solidFill>
                  <a:srgbClr val="0C0D0E"/>
                </a:solidFill>
              </a:rPr>
              <a:t>humans are </a:t>
            </a:r>
            <a:r>
              <a:rPr lang="en-US" sz="2300" b="1" dirty="0">
                <a:solidFill>
                  <a:srgbClr val="0C0D0E"/>
                </a:solidFill>
              </a:rPr>
              <a:t>hardwired for stories</a:t>
            </a:r>
          </a:p>
          <a:p>
            <a:pPr marL="342900" indent="-342900">
              <a:buFont typeface="Arial" panose="020B0604020202020204" pitchFamily="34" charset="0"/>
              <a:buChar char="•"/>
            </a:pPr>
            <a:endParaRPr lang="en-US" sz="2000" dirty="0">
              <a:solidFill>
                <a:srgbClr val="0C0D0E"/>
              </a:solidFill>
            </a:endParaRPr>
          </a:p>
          <a:p>
            <a:pPr marL="285750" indent="-285750">
              <a:buFont typeface="Arial" panose="020B0604020202020204" pitchFamily="34" charset="0"/>
              <a:buChar char="•"/>
            </a:pPr>
            <a:r>
              <a:rPr lang="en-US" sz="2300" dirty="0">
                <a:solidFill>
                  <a:srgbClr val="0C0D0E"/>
                </a:solidFill>
              </a:rPr>
              <a:t>discovery, impact: there is a place for </a:t>
            </a:r>
            <a:r>
              <a:rPr lang="en-US" sz="2300" b="1" dirty="0">
                <a:solidFill>
                  <a:srgbClr val="0C0D0E"/>
                </a:solidFill>
              </a:rPr>
              <a:t>drama and suspense </a:t>
            </a:r>
            <a:r>
              <a:rPr lang="en-US" sz="2300" dirty="0">
                <a:solidFill>
                  <a:srgbClr val="0C0D0E"/>
                </a:solidFill>
              </a:rPr>
              <a:t>in science </a:t>
            </a:r>
          </a:p>
        </p:txBody>
      </p:sp>
      <p:pic>
        <p:nvPicPr>
          <p:cNvPr id="7" name="Picture 6">
            <a:extLst>
              <a:ext uri="{FF2B5EF4-FFF2-40B4-BE49-F238E27FC236}">
                <a16:creationId xmlns:a16="http://schemas.microsoft.com/office/drawing/2014/main" id="{5DDB80F9-35B0-40A2-BAAE-8F1B214F72C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rcRect l="12270" t="18274" b="10576"/>
          <a:stretch/>
        </p:blipFill>
        <p:spPr>
          <a:xfrm>
            <a:off x="211872" y="1752153"/>
            <a:ext cx="3569320" cy="3818680"/>
          </a:xfrm>
          <a:prstGeom prst="rect">
            <a:avLst/>
          </a:prstGeom>
          <a:ln w="38100"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1380010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438183"/>
            <a:ext cx="2542479" cy="4960073"/>
          </a:xfrm>
        </p:spPr>
        <p:txBody>
          <a:bodyPr/>
          <a:lstStyle/>
          <a:p>
            <a:pPr marL="0" indent="0">
              <a:buNone/>
            </a:pPr>
            <a:endParaRPr lang="en-US" dirty="0"/>
          </a:p>
          <a:p>
            <a:pPr marL="0" indent="0">
              <a:buNone/>
            </a:pPr>
            <a:endParaRPr lang="en-US"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10" name="Title 9"/>
          <p:cNvSpPr>
            <a:spLocks noGrp="1"/>
          </p:cNvSpPr>
          <p:nvPr>
            <p:ph type="title"/>
          </p:nvPr>
        </p:nvSpPr>
        <p:spPr>
          <a:xfrm>
            <a:off x="325818" y="848995"/>
            <a:ext cx="8238319" cy="380586"/>
          </a:xfrm>
        </p:spPr>
        <p:txBody>
          <a:bodyPr/>
          <a:lstStyle/>
          <a:p>
            <a:r>
              <a:rPr lang="en-US" b="1" dirty="0"/>
              <a:t>Guest Speakers</a:t>
            </a:r>
          </a:p>
        </p:txBody>
      </p:sp>
      <p:sp>
        <p:nvSpPr>
          <p:cNvPr id="15" name="Title 6"/>
          <p:cNvSpPr txBox="1">
            <a:spLocks/>
          </p:cNvSpPr>
          <p:nvPr/>
        </p:nvSpPr>
        <p:spPr>
          <a:xfrm>
            <a:off x="448482" y="627296"/>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4" name="Picture 3" descr="A person posing for the camera&#10;&#10;Description generated with very high confidence">
            <a:extLst>
              <a:ext uri="{FF2B5EF4-FFF2-40B4-BE49-F238E27FC236}">
                <a16:creationId xmlns:a16="http://schemas.microsoft.com/office/drawing/2014/main" id="{70FB58E2-9C7C-4850-A164-76C5283DE4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0"/>
                    </a14:imgEffect>
                  </a14:imgLayer>
                </a14:imgProps>
              </a:ext>
            </a:extLst>
          </a:blip>
          <a:stretch>
            <a:fillRect/>
          </a:stretch>
        </p:blipFill>
        <p:spPr>
          <a:xfrm>
            <a:off x="459047" y="1474801"/>
            <a:ext cx="1826954" cy="2429849"/>
          </a:xfrm>
          <a:prstGeom prst="rect">
            <a:avLst/>
          </a:prstGeom>
          <a:ln w="38100">
            <a:solidFill>
              <a:schemeClr val="tx2">
                <a:lumMod val="50000"/>
              </a:schemeClr>
            </a:solidFill>
          </a:ln>
        </p:spPr>
      </p:pic>
      <p:pic>
        <p:nvPicPr>
          <p:cNvPr id="6" name="Picture 5" descr="A person wearing a suit and tie smiling at the camera&#10;&#10;Description generated with very high confidence">
            <a:extLst>
              <a:ext uri="{FF2B5EF4-FFF2-40B4-BE49-F238E27FC236}">
                <a16:creationId xmlns:a16="http://schemas.microsoft.com/office/drawing/2014/main" id="{1EA6E971-074E-446D-944E-61A693A86426}"/>
              </a:ext>
            </a:extLst>
          </p:cNvPr>
          <p:cNvPicPr>
            <a:picLocks noChangeAspect="1"/>
          </p:cNvPicPr>
          <p:nvPr/>
        </p:nvPicPr>
        <p:blipFill rotWithShape="1">
          <a:blip r:embed="rId5">
            <a:clrChange>
              <a:clrFrom>
                <a:srgbClr val="F8F8F8"/>
              </a:clrFrom>
              <a:clrTo>
                <a:srgbClr val="F8F8F8">
                  <a:alpha val="0"/>
                </a:srgbClr>
              </a:clrTo>
            </a:clrChange>
            <a:extLst>
              <a:ext uri="{BEBA8EAE-BF5A-486C-A8C5-ECC9F3942E4B}">
                <a14:imgProps xmlns:a14="http://schemas.microsoft.com/office/drawing/2010/main">
                  <a14:imgLayer r:embed="rId6">
                    <a14:imgEffect>
                      <a14:sharpenSoften amount="25000"/>
                    </a14:imgEffect>
                    <a14:imgEffect>
                      <a14:colorTemperature colorTemp="5900"/>
                    </a14:imgEffect>
                    <a14:imgEffect>
                      <a14:saturation sat="0"/>
                    </a14:imgEffect>
                  </a14:imgLayer>
                </a14:imgProps>
              </a:ext>
            </a:extLst>
          </a:blip>
          <a:srcRect l="11329" r="12665"/>
          <a:stretch/>
        </p:blipFill>
        <p:spPr>
          <a:xfrm>
            <a:off x="448482" y="4137902"/>
            <a:ext cx="1837519" cy="2482208"/>
          </a:xfrm>
          <a:prstGeom prst="rect">
            <a:avLst/>
          </a:prstGeom>
          <a:ln w="38100">
            <a:solidFill>
              <a:schemeClr val="tx2">
                <a:lumMod val="50000"/>
              </a:schemeClr>
            </a:solidFill>
          </a:ln>
        </p:spPr>
      </p:pic>
      <p:sp>
        <p:nvSpPr>
          <p:cNvPr id="3" name="TextBox 2">
            <a:extLst>
              <a:ext uri="{FF2B5EF4-FFF2-40B4-BE49-F238E27FC236}">
                <a16:creationId xmlns:a16="http://schemas.microsoft.com/office/drawing/2014/main" id="{0890A828-7218-4572-99F5-B300FEF72369}"/>
              </a:ext>
            </a:extLst>
          </p:cNvPr>
          <p:cNvSpPr txBox="1"/>
          <p:nvPr/>
        </p:nvSpPr>
        <p:spPr>
          <a:xfrm>
            <a:off x="3008395" y="4253152"/>
            <a:ext cx="6457775" cy="1184940"/>
          </a:xfrm>
          <a:prstGeom prst="rect">
            <a:avLst/>
          </a:prstGeom>
          <a:noFill/>
        </p:spPr>
        <p:txBody>
          <a:bodyPr wrap="square" rtlCol="0">
            <a:spAutoFit/>
          </a:bodyPr>
          <a:lstStyle/>
          <a:p>
            <a:r>
              <a:rPr lang="en-US" sz="2000" b="1" dirty="0">
                <a:solidFill>
                  <a:schemeClr val="tx2">
                    <a:lumMod val="50000"/>
                  </a:schemeClr>
                </a:solidFill>
              </a:rPr>
              <a:t>Daniel </a:t>
            </a:r>
            <a:r>
              <a:rPr lang="en-US" sz="2000" b="1" dirty="0" err="1">
                <a:solidFill>
                  <a:schemeClr val="tx2">
                    <a:lumMod val="50000"/>
                  </a:schemeClr>
                </a:solidFill>
              </a:rPr>
              <a:t>Staemmler</a:t>
            </a:r>
            <a:r>
              <a:rPr lang="en-US" sz="2000" b="1" dirty="0">
                <a:solidFill>
                  <a:schemeClr val="tx2">
                    <a:lumMod val="50000"/>
                  </a:schemeClr>
                </a:solidFill>
              </a:rPr>
              <a:t>, PhD</a:t>
            </a:r>
          </a:p>
          <a:p>
            <a:r>
              <a:rPr lang="en-US" sz="2000" dirty="0">
                <a:solidFill>
                  <a:schemeClr val="tx2">
                    <a:lumMod val="50000"/>
                  </a:schemeClr>
                </a:solidFill>
              </a:rPr>
              <a:t>Executive Publisher in Health &amp; Medical Sciences</a:t>
            </a:r>
          </a:p>
          <a:p>
            <a:r>
              <a:rPr lang="en-US" sz="2000" dirty="0">
                <a:solidFill>
                  <a:schemeClr val="tx2">
                    <a:lumMod val="50000"/>
                  </a:schemeClr>
                </a:solidFill>
              </a:rPr>
              <a:t>STM Journal Publishing, Elsevier</a:t>
            </a:r>
          </a:p>
          <a:p>
            <a:endParaRPr lang="en-US" sz="1100" dirty="0" err="1">
              <a:solidFill>
                <a:schemeClr val="tx2"/>
              </a:solidFill>
              <a:latin typeface="Arial" pitchFamily="34" charset="0"/>
              <a:cs typeface="Arial" pitchFamily="34" charset="0"/>
            </a:endParaRPr>
          </a:p>
        </p:txBody>
      </p:sp>
      <p:sp>
        <p:nvSpPr>
          <p:cNvPr id="5" name="TextBox 4">
            <a:extLst>
              <a:ext uri="{FF2B5EF4-FFF2-40B4-BE49-F238E27FC236}">
                <a16:creationId xmlns:a16="http://schemas.microsoft.com/office/drawing/2014/main" id="{99A1AEC3-8512-41B8-BB4E-6BFC1C1B5510}"/>
              </a:ext>
            </a:extLst>
          </p:cNvPr>
          <p:cNvSpPr txBox="1"/>
          <p:nvPr/>
        </p:nvSpPr>
        <p:spPr>
          <a:xfrm>
            <a:off x="2999678" y="1675629"/>
            <a:ext cx="7114478" cy="1015663"/>
          </a:xfrm>
          <a:prstGeom prst="rect">
            <a:avLst/>
          </a:prstGeom>
          <a:noFill/>
        </p:spPr>
        <p:txBody>
          <a:bodyPr wrap="square" rtlCol="0">
            <a:spAutoFit/>
          </a:bodyPr>
          <a:lstStyle/>
          <a:p>
            <a:r>
              <a:rPr lang="en-US" sz="2000" b="1" dirty="0">
                <a:solidFill>
                  <a:srgbClr val="0C0D0E"/>
                </a:solidFill>
                <a:latin typeface="Arial" pitchFamily="34" charset="0"/>
                <a:cs typeface="Arial" pitchFamily="34" charset="0"/>
              </a:rPr>
              <a:t>Elaine T. Kiriakopoulos, MD, MSc</a:t>
            </a:r>
          </a:p>
          <a:p>
            <a:r>
              <a:rPr lang="en-US" sz="2000" dirty="0">
                <a:solidFill>
                  <a:srgbClr val="0C0D0E"/>
                </a:solidFill>
                <a:latin typeface="Arial" pitchFamily="34" charset="0"/>
                <a:cs typeface="Arial" pitchFamily="34" charset="0"/>
              </a:rPr>
              <a:t>Director, Health Communications &amp; Engagement</a:t>
            </a:r>
          </a:p>
          <a:p>
            <a:r>
              <a:rPr lang="en-US" sz="2000" dirty="0">
                <a:solidFill>
                  <a:srgbClr val="0C0D0E"/>
                </a:solidFill>
                <a:latin typeface="Arial" pitchFamily="34" charset="0"/>
                <a:cs typeface="Arial" pitchFamily="34" charset="0"/>
              </a:rPr>
              <a:t>Epilepsy Foundation</a:t>
            </a:r>
          </a:p>
        </p:txBody>
      </p:sp>
    </p:spTree>
    <p:extLst>
      <p:ext uri="{BB962C8B-B14F-4D97-AF65-F5344CB8AC3E}">
        <p14:creationId xmlns:p14="http://schemas.microsoft.com/office/powerpoint/2010/main" val="4074675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37930" y="860537"/>
            <a:ext cx="8691160" cy="287709"/>
          </a:xfrm>
        </p:spPr>
        <p:txBody>
          <a:bodyPr/>
          <a:lstStyle/>
          <a:p>
            <a:pPr algn="ctr"/>
            <a:r>
              <a:rPr lang="en-US" sz="3600" b="1" dirty="0"/>
              <a:t>EXAMPLE : CONNECT </a:t>
            </a:r>
          </a:p>
        </p:txBody>
      </p:sp>
      <p:sp>
        <p:nvSpPr>
          <p:cNvPr id="15" name="Title 6"/>
          <p:cNvSpPr txBox="1">
            <a:spLocks/>
          </p:cNvSpPr>
          <p:nvPr/>
        </p:nvSpPr>
        <p:spPr>
          <a:xfrm>
            <a:off x="-122664" y="650558"/>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4" name="Rectangle 3">
            <a:extLst>
              <a:ext uri="{FF2B5EF4-FFF2-40B4-BE49-F238E27FC236}">
                <a16:creationId xmlns:a16="http://schemas.microsoft.com/office/drawing/2014/main" id="{51E41025-206A-4EBF-B3CE-61CCD0EA08BA}"/>
              </a:ext>
            </a:extLst>
          </p:cNvPr>
          <p:cNvSpPr/>
          <p:nvPr/>
        </p:nvSpPr>
        <p:spPr>
          <a:xfrm>
            <a:off x="412593" y="1492009"/>
            <a:ext cx="8541836" cy="2462213"/>
          </a:xfrm>
          <a:prstGeom prst="rect">
            <a:avLst/>
          </a:prstGeom>
        </p:spPr>
        <p:txBody>
          <a:bodyPr wrap="square">
            <a:spAutoFit/>
          </a:bodyPr>
          <a:lstStyle/>
          <a:p>
            <a:r>
              <a:rPr lang="en-US" sz="2200" dirty="0">
                <a:solidFill>
                  <a:srgbClr val="0C0D0E"/>
                </a:solidFill>
              </a:rPr>
              <a:t>The </a:t>
            </a:r>
            <a:r>
              <a:rPr lang="en-US" sz="2200" b="1" dirty="0"/>
              <a:t>impact of epilepsy will vary </a:t>
            </a:r>
            <a:r>
              <a:rPr lang="en-US" sz="2200" dirty="0">
                <a:solidFill>
                  <a:srgbClr val="0C0D0E"/>
                </a:solidFill>
              </a:rPr>
              <a:t>for each </a:t>
            </a:r>
            <a:r>
              <a:rPr lang="en-US" sz="2200" b="1" dirty="0"/>
              <a:t>child</a:t>
            </a:r>
            <a:r>
              <a:rPr lang="en-US" sz="2200" dirty="0">
                <a:solidFill>
                  <a:srgbClr val="0C0D0E"/>
                </a:solidFill>
              </a:rPr>
              <a:t> and each </a:t>
            </a:r>
            <a:r>
              <a:rPr lang="en-US" sz="2200" b="1" dirty="0"/>
              <a:t>family</a:t>
            </a:r>
            <a:r>
              <a:rPr lang="en-US" sz="2200" dirty="0">
                <a:solidFill>
                  <a:srgbClr val="0C0D0E"/>
                </a:solidFill>
              </a:rPr>
              <a:t>.  An early diagnosis of </a:t>
            </a:r>
            <a:r>
              <a:rPr lang="en-US" sz="2200" b="1" dirty="0"/>
              <a:t>epilepsy can bring extra needs and challenges</a:t>
            </a:r>
            <a:r>
              <a:rPr lang="en-US" sz="2200" dirty="0"/>
              <a:t> </a:t>
            </a:r>
            <a:r>
              <a:rPr lang="en-US" sz="2200" dirty="0">
                <a:solidFill>
                  <a:srgbClr val="0C0D0E"/>
                </a:solidFill>
              </a:rPr>
              <a:t>that impact the wellbeing of a child…”  “…challenges can </a:t>
            </a:r>
            <a:r>
              <a:rPr lang="en-US" sz="2200" b="1" dirty="0"/>
              <a:t>significantly affect the way families function from day to day</a:t>
            </a:r>
            <a:r>
              <a:rPr lang="en-US" sz="2200" dirty="0">
                <a:solidFill>
                  <a:srgbClr val="0C0D0E"/>
                </a:solidFill>
              </a:rPr>
              <a:t>. Identifying needs, providing early treatment and ensuring a strong network of support </a:t>
            </a:r>
            <a:r>
              <a:rPr lang="en-US" sz="2200" b="1" dirty="0"/>
              <a:t>for children and families facing these hurdles</a:t>
            </a:r>
            <a:r>
              <a:rPr lang="en-US" sz="2200" b="1" dirty="0">
                <a:solidFill>
                  <a:srgbClr val="0C0D0E"/>
                </a:solidFill>
              </a:rPr>
              <a:t> </a:t>
            </a:r>
            <a:r>
              <a:rPr lang="en-US" sz="2200" dirty="0">
                <a:solidFill>
                  <a:srgbClr val="0C0D0E"/>
                </a:solidFill>
              </a:rPr>
              <a:t>is critical to improving health outcomes and quality of life.</a:t>
            </a:r>
          </a:p>
        </p:txBody>
      </p:sp>
      <p:sp>
        <p:nvSpPr>
          <p:cNvPr id="7" name="Arrow: Down 6">
            <a:extLst>
              <a:ext uri="{FF2B5EF4-FFF2-40B4-BE49-F238E27FC236}">
                <a16:creationId xmlns:a16="http://schemas.microsoft.com/office/drawing/2014/main" id="{04223A51-6FBB-44FB-AF23-E6BA977B0316}"/>
              </a:ext>
            </a:extLst>
          </p:cNvPr>
          <p:cNvSpPr/>
          <p:nvPr/>
        </p:nvSpPr>
        <p:spPr>
          <a:xfrm>
            <a:off x="4313788" y="4029583"/>
            <a:ext cx="484632" cy="76274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C50E264-14C0-4D42-8211-367CEE69488A}"/>
              </a:ext>
            </a:extLst>
          </p:cNvPr>
          <p:cNvSpPr txBox="1"/>
          <p:nvPr/>
        </p:nvSpPr>
        <p:spPr>
          <a:xfrm>
            <a:off x="564351" y="4889467"/>
            <a:ext cx="8238319" cy="1107996"/>
          </a:xfrm>
          <a:prstGeom prst="rect">
            <a:avLst/>
          </a:prstGeom>
          <a:noFill/>
        </p:spPr>
        <p:txBody>
          <a:bodyPr wrap="square" rtlCol="0">
            <a:spAutoFit/>
          </a:bodyPr>
          <a:lstStyle/>
          <a:p>
            <a:r>
              <a:rPr lang="en-US" sz="2200" b="1" dirty="0">
                <a:solidFill>
                  <a:srgbClr val="0070C0"/>
                </a:solidFill>
                <a:latin typeface="Arial" pitchFamily="34" charset="0"/>
                <a:cs typeface="Arial" pitchFamily="34" charset="0"/>
              </a:rPr>
              <a:t>fb</a:t>
            </a:r>
            <a:r>
              <a:rPr lang="en-US" sz="2200" dirty="0">
                <a:solidFill>
                  <a:srgbClr val="0070C0"/>
                </a:solidFill>
                <a:latin typeface="Arial" pitchFamily="34" charset="0"/>
                <a:cs typeface="Arial" pitchFamily="34" charset="0"/>
              </a:rPr>
              <a:t> reader comment: </a:t>
            </a:r>
            <a:r>
              <a:rPr lang="en-US" sz="2200" i="1" dirty="0">
                <a:solidFill>
                  <a:srgbClr val="0070C0"/>
                </a:solidFill>
                <a:latin typeface="Arial" pitchFamily="34" charset="0"/>
                <a:cs typeface="Arial" pitchFamily="34" charset="0"/>
              </a:rPr>
              <a:t>“The opening paragraph is so validating. People don’t understand how many additional conditions there are and the impact it has on a family.”</a:t>
            </a:r>
          </a:p>
        </p:txBody>
      </p:sp>
    </p:spTree>
    <p:extLst>
      <p:ext uri="{BB962C8B-B14F-4D97-AF65-F5344CB8AC3E}">
        <p14:creationId xmlns:p14="http://schemas.microsoft.com/office/powerpoint/2010/main" val="3109553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40968" y="885601"/>
            <a:ext cx="8691160" cy="287709"/>
          </a:xfrm>
        </p:spPr>
        <p:txBody>
          <a:bodyPr/>
          <a:lstStyle/>
          <a:p>
            <a:pPr algn="ctr"/>
            <a:r>
              <a:rPr lang="en-US" sz="3600" b="1" dirty="0"/>
              <a:t>THE FUTURE </a:t>
            </a:r>
          </a:p>
        </p:txBody>
      </p:sp>
      <p:sp>
        <p:nvSpPr>
          <p:cNvPr id="15" name="Title 6"/>
          <p:cNvSpPr txBox="1">
            <a:spLocks/>
          </p:cNvSpPr>
          <p:nvPr/>
        </p:nvSpPr>
        <p:spPr>
          <a:xfrm>
            <a:off x="211872" y="704807"/>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8" name="Picture 7">
            <a:extLst>
              <a:ext uri="{FF2B5EF4-FFF2-40B4-BE49-F238E27FC236}">
                <a16:creationId xmlns:a16="http://schemas.microsoft.com/office/drawing/2014/main" id="{C194E85F-2DDD-4670-832C-5C225946398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0293" r="3850"/>
          <a:stretch/>
        </p:blipFill>
        <p:spPr>
          <a:xfrm>
            <a:off x="5217250" y="2074127"/>
            <a:ext cx="3714878" cy="3189247"/>
          </a:xfrm>
          <a:prstGeom prst="rect">
            <a:avLst/>
          </a:prstGeom>
          <a:ln w="38100">
            <a:solidFill>
              <a:schemeClr val="tx1"/>
            </a:solidFill>
          </a:ln>
        </p:spPr>
      </p:pic>
      <p:sp>
        <p:nvSpPr>
          <p:cNvPr id="9" name="TextBox 8">
            <a:extLst>
              <a:ext uri="{FF2B5EF4-FFF2-40B4-BE49-F238E27FC236}">
                <a16:creationId xmlns:a16="http://schemas.microsoft.com/office/drawing/2014/main" id="{31BF2F88-EEF3-4F39-B7C2-ABAA57582955}"/>
              </a:ext>
            </a:extLst>
          </p:cNvPr>
          <p:cNvSpPr txBox="1"/>
          <p:nvPr/>
        </p:nvSpPr>
        <p:spPr>
          <a:xfrm>
            <a:off x="211872" y="1770798"/>
            <a:ext cx="4806177"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C0D0E"/>
                </a:solidFill>
              </a:rPr>
              <a:t>describe potential </a:t>
            </a:r>
            <a:r>
              <a:rPr lang="en-US" sz="2800" b="1" dirty="0">
                <a:solidFill>
                  <a:srgbClr val="0C0D0E"/>
                </a:solidFill>
              </a:rPr>
              <a:t>impact</a:t>
            </a:r>
            <a:r>
              <a:rPr lang="en-US" sz="2800" dirty="0">
                <a:solidFill>
                  <a:srgbClr val="0C0D0E"/>
                </a:solidFill>
              </a:rPr>
              <a:t> of the study</a:t>
            </a:r>
          </a:p>
          <a:p>
            <a:pPr marL="285750" indent="-285750">
              <a:buFont typeface="Arial" panose="020B0604020202020204" pitchFamily="34" charset="0"/>
              <a:buChar char="•"/>
            </a:pPr>
            <a:endParaRPr lang="en-US" sz="2800" dirty="0">
              <a:solidFill>
                <a:srgbClr val="0C0D0E"/>
              </a:solidFill>
            </a:endParaRPr>
          </a:p>
          <a:p>
            <a:pPr marL="285750" indent="-285750">
              <a:buFont typeface="Arial" panose="020B0604020202020204" pitchFamily="34" charset="0"/>
              <a:buChar char="•"/>
            </a:pPr>
            <a:r>
              <a:rPr lang="en-US" sz="2800" b="1" dirty="0">
                <a:solidFill>
                  <a:srgbClr val="0C0D0E"/>
                </a:solidFill>
              </a:rPr>
              <a:t>action</a:t>
            </a:r>
            <a:r>
              <a:rPr lang="en-US" sz="2800" dirty="0">
                <a:solidFill>
                  <a:srgbClr val="0C0D0E"/>
                </a:solidFill>
              </a:rPr>
              <a:t> items based on the research presented in your summary</a:t>
            </a:r>
          </a:p>
          <a:p>
            <a:pPr marL="285750" indent="-285750">
              <a:buFont typeface="Arial" panose="020B0604020202020204" pitchFamily="34" charset="0"/>
              <a:buChar char="•"/>
            </a:pPr>
            <a:endParaRPr lang="en-US" sz="2800" dirty="0">
              <a:solidFill>
                <a:srgbClr val="0C0D0E"/>
              </a:solidFill>
            </a:endParaRPr>
          </a:p>
          <a:p>
            <a:pPr marL="285750" indent="-285750">
              <a:buFont typeface="Arial" panose="020B0604020202020204" pitchFamily="34" charset="0"/>
              <a:buChar char="•"/>
            </a:pPr>
            <a:r>
              <a:rPr lang="en-US" sz="2800" dirty="0">
                <a:solidFill>
                  <a:srgbClr val="0C0D0E"/>
                </a:solidFill>
              </a:rPr>
              <a:t>beyond the here and now: what the </a:t>
            </a:r>
            <a:r>
              <a:rPr lang="en-US" sz="2800" b="1" dirty="0">
                <a:solidFill>
                  <a:srgbClr val="0C0D0E"/>
                </a:solidFill>
              </a:rPr>
              <a:t>future</a:t>
            </a:r>
            <a:r>
              <a:rPr lang="en-US" sz="2800" dirty="0">
                <a:solidFill>
                  <a:srgbClr val="0C0D0E"/>
                </a:solidFill>
              </a:rPr>
              <a:t> holds   </a:t>
            </a:r>
          </a:p>
        </p:txBody>
      </p:sp>
    </p:spTree>
    <p:extLst>
      <p:ext uri="{BB962C8B-B14F-4D97-AF65-F5344CB8AC3E}">
        <p14:creationId xmlns:p14="http://schemas.microsoft.com/office/powerpoint/2010/main" val="137279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68374" y="893937"/>
            <a:ext cx="8691160" cy="287709"/>
          </a:xfrm>
        </p:spPr>
        <p:txBody>
          <a:bodyPr/>
          <a:lstStyle/>
          <a:p>
            <a:pPr algn="ctr"/>
            <a:r>
              <a:rPr lang="en-US" sz="3600" b="1" dirty="0"/>
              <a:t>EXAMPLE : ACTION ITEM </a:t>
            </a:r>
          </a:p>
        </p:txBody>
      </p:sp>
      <p:sp>
        <p:nvSpPr>
          <p:cNvPr id="15" name="Title 6"/>
          <p:cNvSpPr txBox="1">
            <a:spLocks/>
          </p:cNvSpPr>
          <p:nvPr/>
        </p:nvSpPr>
        <p:spPr>
          <a:xfrm>
            <a:off x="211872" y="704807"/>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sp>
        <p:nvSpPr>
          <p:cNvPr id="2" name="Rectangle 1">
            <a:extLst>
              <a:ext uri="{FF2B5EF4-FFF2-40B4-BE49-F238E27FC236}">
                <a16:creationId xmlns:a16="http://schemas.microsoft.com/office/drawing/2014/main" id="{62D23F9C-5DA8-4C21-B206-3BD2511A0F5E}"/>
              </a:ext>
            </a:extLst>
          </p:cNvPr>
          <p:cNvSpPr/>
          <p:nvPr/>
        </p:nvSpPr>
        <p:spPr>
          <a:xfrm>
            <a:off x="668850" y="1709129"/>
            <a:ext cx="8090209" cy="4431983"/>
          </a:xfrm>
          <a:prstGeom prst="rect">
            <a:avLst/>
          </a:prstGeom>
        </p:spPr>
        <p:txBody>
          <a:bodyPr wrap="square">
            <a:spAutoFit/>
          </a:bodyPr>
          <a:lstStyle/>
          <a:p>
            <a:r>
              <a:rPr lang="en-US" sz="2400" dirty="0">
                <a:solidFill>
                  <a:srgbClr val="333333"/>
                </a:solidFill>
              </a:rPr>
              <a:t>This study provides information that supports how epilepsy in young children can have a wide range of impact on families. </a:t>
            </a:r>
          </a:p>
          <a:p>
            <a:endParaRPr lang="en-US" sz="2400" dirty="0">
              <a:solidFill>
                <a:srgbClr val="333333"/>
              </a:solidFill>
              <a:latin typeface="OpenSansRegular"/>
            </a:endParaRPr>
          </a:p>
          <a:p>
            <a:endParaRPr lang="en-US" sz="2400" dirty="0">
              <a:solidFill>
                <a:srgbClr val="333333"/>
              </a:solidFill>
              <a:latin typeface="OpenSansRegular"/>
            </a:endParaRPr>
          </a:p>
          <a:p>
            <a:endParaRPr lang="en-US" sz="2400" dirty="0">
              <a:solidFill>
                <a:srgbClr val="333333"/>
              </a:solidFill>
              <a:latin typeface="OpenSansRegular"/>
            </a:endParaRPr>
          </a:p>
          <a:p>
            <a:endParaRPr lang="en-US" sz="2400" dirty="0">
              <a:solidFill>
                <a:srgbClr val="333333"/>
              </a:solidFill>
              <a:highlight>
                <a:srgbClr val="FFFF00"/>
              </a:highlight>
            </a:endParaRPr>
          </a:p>
          <a:p>
            <a:r>
              <a:rPr lang="en-US" sz="2400" b="1" dirty="0"/>
              <a:t>Sharing concerns about your child’s overall health and wellbeing </a:t>
            </a:r>
            <a:r>
              <a:rPr lang="en-US" sz="2400" dirty="0">
                <a:solidFill>
                  <a:srgbClr val="333333"/>
                </a:solidFill>
              </a:rPr>
              <a:t>with their epilepsy doctor or nurse will </a:t>
            </a:r>
            <a:r>
              <a:rPr lang="en-US" sz="2400" b="1" dirty="0"/>
              <a:t>ensure</a:t>
            </a:r>
            <a:r>
              <a:rPr lang="en-US" sz="2400" dirty="0">
                <a:solidFill>
                  <a:srgbClr val="333333"/>
                </a:solidFill>
              </a:rPr>
              <a:t> the </a:t>
            </a:r>
            <a:r>
              <a:rPr lang="en-US" sz="2400" b="1" dirty="0"/>
              <a:t>appropriate</a:t>
            </a:r>
            <a:r>
              <a:rPr lang="en-US" sz="2400" dirty="0">
                <a:solidFill>
                  <a:srgbClr val="333333"/>
                </a:solidFill>
              </a:rPr>
              <a:t> assessments, treatments, and </a:t>
            </a:r>
            <a:r>
              <a:rPr lang="en-US" sz="2400" b="1" dirty="0"/>
              <a:t>supports</a:t>
            </a:r>
            <a:r>
              <a:rPr lang="en-US" sz="2400" dirty="0">
                <a:solidFill>
                  <a:srgbClr val="333333"/>
                </a:solidFill>
              </a:rPr>
              <a:t> are in place.”</a:t>
            </a:r>
          </a:p>
          <a:p>
            <a:endParaRPr lang="en-US" dirty="0">
              <a:solidFill>
                <a:srgbClr val="333333"/>
              </a:solidFill>
              <a:latin typeface="OpenSansRegular"/>
            </a:endParaRPr>
          </a:p>
        </p:txBody>
      </p:sp>
      <p:sp>
        <p:nvSpPr>
          <p:cNvPr id="3" name="Arrow: Down 2">
            <a:extLst>
              <a:ext uri="{FF2B5EF4-FFF2-40B4-BE49-F238E27FC236}">
                <a16:creationId xmlns:a16="http://schemas.microsoft.com/office/drawing/2014/main" id="{2BAE71A3-2A68-4861-AA4B-79E931A7ED37}"/>
              </a:ext>
            </a:extLst>
          </p:cNvPr>
          <p:cNvSpPr/>
          <p:nvPr/>
        </p:nvSpPr>
        <p:spPr>
          <a:xfrm>
            <a:off x="4229322" y="2946712"/>
            <a:ext cx="484632" cy="978408"/>
          </a:xfrm>
          <a:prstGeom prst="downArrow">
            <a:avLst/>
          </a:prstGeom>
          <a:solidFill>
            <a:srgbClr val="2B96D7"/>
          </a:solidFill>
          <a:ln>
            <a:solidFill>
              <a:srgbClr val="2B96D7"/>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492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6420" y="914129"/>
            <a:ext cx="8691160" cy="287709"/>
          </a:xfrm>
        </p:spPr>
        <p:txBody>
          <a:bodyPr/>
          <a:lstStyle/>
          <a:p>
            <a:pPr algn="ctr"/>
            <a:r>
              <a:rPr lang="en-US" sz="3600" b="1" dirty="0"/>
              <a:t>SHARPEN YOUR SKILLS </a:t>
            </a:r>
          </a:p>
        </p:txBody>
      </p:sp>
      <p:sp>
        <p:nvSpPr>
          <p:cNvPr id="15" name="Title 6"/>
          <p:cNvSpPr txBox="1">
            <a:spLocks/>
          </p:cNvSpPr>
          <p:nvPr/>
        </p:nvSpPr>
        <p:spPr>
          <a:xfrm>
            <a:off x="211872" y="693656"/>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p>
        </p:txBody>
      </p:sp>
      <p:pic>
        <p:nvPicPr>
          <p:cNvPr id="6" name="Picture 5">
            <a:extLst>
              <a:ext uri="{FF2B5EF4-FFF2-40B4-BE49-F238E27FC236}">
                <a16:creationId xmlns:a16="http://schemas.microsoft.com/office/drawing/2014/main" id="{6617E4B1-F1B6-4C7A-A2D2-8F09E5872B83}"/>
              </a:ext>
            </a:extLst>
          </p:cNvPr>
          <p:cNvPicPr>
            <a:picLocks noChangeAspect="1"/>
          </p:cNvPicPr>
          <p:nvPr/>
        </p:nvPicPr>
        <p:blipFill rotWithShape="1">
          <a:blip r:embed="rId2">
            <a:extLst>
              <a:ext uri="{28A0092B-C50C-407E-A947-70E740481C1C}">
                <a14:useLocalDpi xmlns:a14="http://schemas.microsoft.com/office/drawing/2010/main" val="0"/>
              </a:ext>
            </a:extLst>
          </a:blip>
          <a:srcRect l="21024" t="15349" r="11386"/>
          <a:stretch/>
        </p:blipFill>
        <p:spPr>
          <a:xfrm>
            <a:off x="5252225" y="2125836"/>
            <a:ext cx="3576146" cy="3331430"/>
          </a:xfrm>
          <a:prstGeom prst="rect">
            <a:avLst/>
          </a:prstGeom>
          <a:ln w="38100">
            <a:solidFill>
              <a:schemeClr val="tx1"/>
            </a:solidFill>
          </a:ln>
        </p:spPr>
      </p:pic>
      <p:sp>
        <p:nvSpPr>
          <p:cNvPr id="7" name="TextBox 6">
            <a:extLst>
              <a:ext uri="{FF2B5EF4-FFF2-40B4-BE49-F238E27FC236}">
                <a16:creationId xmlns:a16="http://schemas.microsoft.com/office/drawing/2014/main" id="{32187378-E12C-4F8C-A681-FF2714A7624E}"/>
              </a:ext>
            </a:extLst>
          </p:cNvPr>
          <p:cNvSpPr txBox="1"/>
          <p:nvPr/>
        </p:nvSpPr>
        <p:spPr>
          <a:xfrm>
            <a:off x="133813" y="2125836"/>
            <a:ext cx="4875139"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C0D0E"/>
                </a:solidFill>
              </a:rPr>
              <a:t>read other science writers work</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dirty="0">
                <a:solidFill>
                  <a:srgbClr val="0C0D0E"/>
                </a:solidFill>
              </a:rPr>
              <a:t>listen to science podcasts</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dirty="0">
                <a:solidFill>
                  <a:srgbClr val="0C0D0E"/>
                </a:solidFill>
              </a:rPr>
              <a:t>plentiful practice </a:t>
            </a:r>
          </a:p>
          <a:p>
            <a:pPr marL="285750" indent="-285750">
              <a:buFont typeface="Arial" panose="020B0604020202020204" pitchFamily="34" charset="0"/>
              <a:buChar char="•"/>
            </a:pPr>
            <a:endParaRPr lang="en-US" sz="2400" dirty="0">
              <a:solidFill>
                <a:srgbClr val="0C0D0E"/>
              </a:solidFill>
            </a:endParaRPr>
          </a:p>
          <a:p>
            <a:pPr marL="285750" indent="-285750">
              <a:buFont typeface="Arial" panose="020B0604020202020204" pitchFamily="34" charset="0"/>
              <a:buChar char="•"/>
            </a:pPr>
            <a:r>
              <a:rPr lang="en-US" sz="2400" dirty="0">
                <a:solidFill>
                  <a:srgbClr val="0C0D0E"/>
                </a:solidFill>
              </a:rPr>
              <a:t>step away from the science and consider a writing or storytelling class</a:t>
            </a:r>
          </a:p>
        </p:txBody>
      </p:sp>
    </p:spTree>
    <p:extLst>
      <p:ext uri="{BB962C8B-B14F-4D97-AF65-F5344CB8AC3E}">
        <p14:creationId xmlns:p14="http://schemas.microsoft.com/office/powerpoint/2010/main" val="728113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B6EE77-E084-4E4F-AF62-C147A90C48B2}"/>
              </a:ext>
            </a:extLst>
          </p:cNvPr>
          <p:cNvSpPr txBox="1"/>
          <p:nvPr/>
        </p:nvSpPr>
        <p:spPr>
          <a:xfrm>
            <a:off x="1117910" y="1909931"/>
            <a:ext cx="6908180" cy="193899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sz="1900" dirty="0">
                <a:solidFill>
                  <a:schemeClr val="accent1"/>
                </a:solidFill>
                <a:latin typeface="Arial" pitchFamily="34" charset="0"/>
                <a:cs typeface="Arial" pitchFamily="34" charset="0"/>
              </a:rPr>
              <a:t>“</a:t>
            </a:r>
            <a:r>
              <a:rPr lang="en-US" sz="2400" dirty="0">
                <a:solidFill>
                  <a:schemeClr val="accent1"/>
                </a:solidFill>
                <a:latin typeface="Arial" pitchFamily="34" charset="0"/>
                <a:cs typeface="Arial" pitchFamily="34" charset="0"/>
              </a:rPr>
              <a:t>Science is an integral part of culture. It’s not this foreign thing, done by an arcane priesthood. It’s one of the glories of human intellectual tradition.”</a:t>
            </a:r>
          </a:p>
          <a:p>
            <a:r>
              <a:rPr lang="en-US" sz="2400" dirty="0">
                <a:solidFill>
                  <a:schemeClr val="accent1"/>
                </a:solidFill>
                <a:latin typeface="Arial" pitchFamily="34" charset="0"/>
                <a:cs typeface="Arial" pitchFamily="34" charset="0"/>
              </a:rPr>
              <a:t> </a:t>
            </a:r>
            <a:endParaRPr lang="en-US" sz="2400" i="1" dirty="0">
              <a:solidFill>
                <a:schemeClr val="accent1"/>
              </a:solidFill>
              <a:cs typeface="Arial" pitchFamily="34" charset="0"/>
            </a:endParaRPr>
          </a:p>
          <a:p>
            <a:r>
              <a:rPr lang="en-US" sz="2400" i="1" dirty="0">
                <a:solidFill>
                  <a:schemeClr val="accent1"/>
                </a:solidFill>
                <a:cs typeface="Arial" pitchFamily="34" charset="0"/>
              </a:rPr>
              <a:t>- </a:t>
            </a:r>
            <a:r>
              <a:rPr lang="en-US" sz="2400" b="1" i="1" dirty="0">
                <a:solidFill>
                  <a:schemeClr val="accent1"/>
                </a:solidFill>
                <a:cs typeface="Arial" pitchFamily="34" charset="0"/>
              </a:rPr>
              <a:t>Stephen Jay Gould </a:t>
            </a:r>
          </a:p>
        </p:txBody>
      </p:sp>
    </p:spTree>
    <p:extLst>
      <p:ext uri="{BB962C8B-B14F-4D97-AF65-F5344CB8AC3E}">
        <p14:creationId xmlns:p14="http://schemas.microsoft.com/office/powerpoint/2010/main" val="2510896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E9F92E-262B-4E82-B9EC-6E22E1A38B40}"/>
              </a:ext>
            </a:extLst>
          </p:cNvPr>
          <p:cNvSpPr/>
          <p:nvPr/>
        </p:nvSpPr>
        <p:spPr>
          <a:xfrm>
            <a:off x="1460810" y="2040672"/>
            <a:ext cx="6406375" cy="2776655"/>
          </a:xfrm>
          <a:prstGeom prst="rect">
            <a:avLst/>
          </a:prstGeom>
          <a:ln w="76200">
            <a:solidFill>
              <a:srgbClr val="0C0D0E"/>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9600" dirty="0"/>
              <a:t>WHERE?</a:t>
            </a:r>
          </a:p>
        </p:txBody>
      </p:sp>
    </p:spTree>
    <p:extLst>
      <p:ext uri="{BB962C8B-B14F-4D97-AF65-F5344CB8AC3E}">
        <p14:creationId xmlns:p14="http://schemas.microsoft.com/office/powerpoint/2010/main" val="312995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53746-A8F9-47D2-A0DC-742657CAE0E2}"/>
              </a:ext>
            </a:extLst>
          </p:cNvPr>
          <p:cNvSpPr>
            <a:spLocks noGrp="1"/>
          </p:cNvSpPr>
          <p:nvPr>
            <p:ph type="title"/>
          </p:nvPr>
        </p:nvSpPr>
        <p:spPr/>
        <p:txBody>
          <a:bodyPr/>
          <a:lstStyle/>
          <a:p>
            <a:pPr algn="ctr"/>
            <a:r>
              <a:rPr lang="de-DE" sz="3200" b="1" dirty="0"/>
              <a:t>THE PATH TO PUBLICATION</a:t>
            </a:r>
            <a:endParaRPr lang="en-US" sz="3200" b="1" dirty="0"/>
          </a:p>
        </p:txBody>
      </p:sp>
      <p:sp>
        <p:nvSpPr>
          <p:cNvPr id="7" name="Content Placeholder 6">
            <a:extLst>
              <a:ext uri="{FF2B5EF4-FFF2-40B4-BE49-F238E27FC236}">
                <a16:creationId xmlns:a16="http://schemas.microsoft.com/office/drawing/2014/main" id="{65E1D69E-5F5B-456F-B3FC-CE463EF27904}"/>
              </a:ext>
            </a:extLst>
          </p:cNvPr>
          <p:cNvSpPr>
            <a:spLocks noGrp="1"/>
          </p:cNvSpPr>
          <p:nvPr>
            <p:ph sz="half" idx="1"/>
          </p:nvPr>
        </p:nvSpPr>
        <p:spPr>
          <a:xfrm>
            <a:off x="147145" y="1792729"/>
            <a:ext cx="4629807" cy="4898146"/>
          </a:xfrm>
        </p:spPr>
        <p:txBody>
          <a:bodyPr>
            <a:normAutofit/>
          </a:bodyPr>
          <a:lstStyle/>
          <a:p>
            <a:pPr>
              <a:spcAft>
                <a:spcPts val="600"/>
              </a:spcAft>
            </a:pPr>
            <a:r>
              <a:rPr lang="de-DE" sz="2400" dirty="0"/>
              <a:t>Case report </a:t>
            </a:r>
            <a:r>
              <a:rPr lang="de-DE" sz="2400" b="1" dirty="0" err="1"/>
              <a:t>accepted</a:t>
            </a:r>
            <a:endParaRPr lang="en-US" sz="2400" b="1" dirty="0"/>
          </a:p>
          <a:p>
            <a:pPr>
              <a:spcAft>
                <a:spcPts val="600"/>
              </a:spcAft>
            </a:pPr>
            <a:r>
              <a:rPr lang="en-US" sz="2400" dirty="0"/>
              <a:t>Email:</a:t>
            </a:r>
            <a:r>
              <a:rPr lang="en-US" sz="2400" b="1" dirty="0"/>
              <a:t> Explain</a:t>
            </a:r>
            <a:r>
              <a:rPr lang="en-US" sz="2400" dirty="0"/>
              <a:t> your research in 100 words</a:t>
            </a:r>
          </a:p>
          <a:p>
            <a:pPr>
              <a:spcAft>
                <a:spcPts val="600"/>
              </a:spcAft>
            </a:pPr>
            <a:r>
              <a:rPr lang="de-DE" sz="2400" b="1" dirty="0"/>
              <a:t>Read</a:t>
            </a:r>
            <a:r>
              <a:rPr lang="en-US" sz="2400" dirty="0"/>
              <a:t> by novice and if approved…</a:t>
            </a:r>
          </a:p>
          <a:p>
            <a:pPr>
              <a:spcAft>
                <a:spcPts val="600"/>
              </a:spcAft>
            </a:pPr>
            <a:r>
              <a:rPr lang="de-DE" sz="2400" b="1" dirty="0"/>
              <a:t>P</a:t>
            </a:r>
            <a:r>
              <a:rPr lang="en-US" sz="2400" b="1" dirty="0" err="1"/>
              <a:t>osted</a:t>
            </a:r>
            <a:r>
              <a:rPr lang="en-US" sz="2400" dirty="0"/>
              <a:t> on journal homepage</a:t>
            </a:r>
            <a:br>
              <a:rPr lang="en-US" sz="2800" dirty="0"/>
            </a:br>
            <a:r>
              <a:rPr lang="en-US" sz="2800" dirty="0"/>
              <a:t> </a:t>
            </a:r>
            <a:r>
              <a:rPr lang="en-US" dirty="0">
                <a:hlinkClick r:id="rId3"/>
              </a:rPr>
              <a:t>https://www.elsevier.com/locate/ebcr</a:t>
            </a:r>
            <a:endParaRPr lang="en-US" dirty="0"/>
          </a:p>
        </p:txBody>
      </p:sp>
      <p:pic>
        <p:nvPicPr>
          <p:cNvPr id="11" name="Picture 10" descr="A close up of a sign&#10;&#10;Description generated with high confidence">
            <a:extLst>
              <a:ext uri="{FF2B5EF4-FFF2-40B4-BE49-F238E27FC236}">
                <a16:creationId xmlns:a16="http://schemas.microsoft.com/office/drawing/2014/main" id="{F97DBF46-6F16-45A4-B304-ADECCA50B063}"/>
              </a:ext>
            </a:extLst>
          </p:cNvPr>
          <p:cNvPicPr>
            <a:picLocks noChangeAspect="1"/>
          </p:cNvPicPr>
          <p:nvPr/>
        </p:nvPicPr>
        <p:blipFill>
          <a:blip r:embed="rId4"/>
          <a:stretch>
            <a:fillRect/>
          </a:stretch>
        </p:blipFill>
        <p:spPr>
          <a:xfrm>
            <a:off x="5095853" y="1647763"/>
            <a:ext cx="3599665" cy="4803586"/>
          </a:xfrm>
          <a:prstGeom prst="rect">
            <a:avLst/>
          </a:prstGeom>
          <a:ln w="38100">
            <a:solidFill>
              <a:schemeClr val="tx1"/>
            </a:solidFill>
          </a:ln>
        </p:spPr>
      </p:pic>
    </p:spTree>
    <p:extLst>
      <p:ext uri="{BB962C8B-B14F-4D97-AF65-F5344CB8AC3E}">
        <p14:creationId xmlns:p14="http://schemas.microsoft.com/office/powerpoint/2010/main" val="2784139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DFA61-B687-4B03-BD8D-74FD2894B4F1}"/>
              </a:ext>
            </a:extLst>
          </p:cNvPr>
          <p:cNvSpPr>
            <a:spLocks noGrp="1"/>
          </p:cNvSpPr>
          <p:nvPr>
            <p:ph sz="half" idx="1"/>
          </p:nvPr>
        </p:nvSpPr>
        <p:spPr>
          <a:xfrm>
            <a:off x="334537" y="1596004"/>
            <a:ext cx="3610302" cy="4898146"/>
          </a:xfrm>
        </p:spPr>
        <p:txBody>
          <a:bodyPr/>
          <a:lstStyle/>
          <a:p>
            <a:r>
              <a:rPr lang="de-DE" sz="2400" dirty="0"/>
              <a:t>Epilepsy &amp; Behavior</a:t>
            </a:r>
          </a:p>
          <a:p>
            <a:endParaRPr lang="de-DE" sz="2400" dirty="0"/>
          </a:p>
          <a:p>
            <a:r>
              <a:rPr lang="de-DE" sz="2400" dirty="0"/>
              <a:t>Epilepsy Foundation </a:t>
            </a:r>
            <a:r>
              <a:rPr lang="de-DE" sz="2400" i="1" dirty="0"/>
              <a:t>www.epilepsy.com</a:t>
            </a:r>
          </a:p>
          <a:p>
            <a:endParaRPr lang="de-DE" sz="2400" dirty="0"/>
          </a:p>
          <a:p>
            <a:r>
              <a:rPr lang="de-DE" sz="2400" dirty="0"/>
              <a:t>Collaborative effort to share science </a:t>
            </a:r>
          </a:p>
          <a:p>
            <a:endParaRPr lang="de-DE" sz="2400" dirty="0"/>
          </a:p>
          <a:p>
            <a:r>
              <a:rPr lang="de-DE" sz="2400" dirty="0"/>
              <a:t>address stakeholder needs</a:t>
            </a:r>
          </a:p>
          <a:p>
            <a:pPr marL="0" indent="0">
              <a:buNone/>
            </a:pPr>
            <a:endParaRPr lang="de-DE" dirty="0"/>
          </a:p>
        </p:txBody>
      </p:sp>
      <p:sp>
        <p:nvSpPr>
          <p:cNvPr id="3" name="Title 2">
            <a:extLst>
              <a:ext uri="{FF2B5EF4-FFF2-40B4-BE49-F238E27FC236}">
                <a16:creationId xmlns:a16="http://schemas.microsoft.com/office/drawing/2014/main" id="{02197D8A-87D8-48BC-AE20-4DF537107B2D}"/>
              </a:ext>
            </a:extLst>
          </p:cNvPr>
          <p:cNvSpPr>
            <a:spLocks noGrp="1"/>
          </p:cNvSpPr>
          <p:nvPr>
            <p:ph type="title"/>
          </p:nvPr>
        </p:nvSpPr>
        <p:spPr/>
        <p:txBody>
          <a:bodyPr/>
          <a:lstStyle/>
          <a:p>
            <a:pPr algn="ctr"/>
            <a:r>
              <a:rPr lang="de-DE" sz="3200" b="1" dirty="0"/>
              <a:t>WHERE LAY SUMMARIES LIVE?</a:t>
            </a:r>
            <a:endParaRPr lang="en-US" sz="3200" b="1" dirty="0"/>
          </a:p>
        </p:txBody>
      </p:sp>
      <p:pic>
        <p:nvPicPr>
          <p:cNvPr id="6" name="Picture 5">
            <a:extLst>
              <a:ext uri="{FF2B5EF4-FFF2-40B4-BE49-F238E27FC236}">
                <a16:creationId xmlns:a16="http://schemas.microsoft.com/office/drawing/2014/main" id="{D35F79A9-14BF-4465-AE4C-4E0530E0C6E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34118" t="22643" r="39286" b="11986"/>
          <a:stretch/>
        </p:blipFill>
        <p:spPr>
          <a:xfrm>
            <a:off x="4572000" y="1500110"/>
            <a:ext cx="3610302" cy="4994040"/>
          </a:xfrm>
          <a:prstGeom prst="rect">
            <a:avLst/>
          </a:prstGeom>
          <a:ln w="38100">
            <a:solidFill>
              <a:schemeClr val="tx1"/>
            </a:solidFill>
          </a:ln>
        </p:spPr>
      </p:pic>
    </p:spTree>
    <p:extLst>
      <p:ext uri="{BB962C8B-B14F-4D97-AF65-F5344CB8AC3E}">
        <p14:creationId xmlns:p14="http://schemas.microsoft.com/office/powerpoint/2010/main" val="174965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97D8A-87D8-48BC-AE20-4DF537107B2D}"/>
              </a:ext>
            </a:extLst>
          </p:cNvPr>
          <p:cNvSpPr>
            <a:spLocks noGrp="1"/>
          </p:cNvSpPr>
          <p:nvPr>
            <p:ph type="title"/>
          </p:nvPr>
        </p:nvSpPr>
        <p:spPr>
          <a:xfrm>
            <a:off x="457199" y="976927"/>
            <a:ext cx="8238319" cy="380586"/>
          </a:xfrm>
        </p:spPr>
        <p:txBody>
          <a:bodyPr/>
          <a:lstStyle/>
          <a:p>
            <a:pPr algn="ctr"/>
            <a:r>
              <a:rPr lang="de-DE" sz="3200" b="1" dirty="0"/>
              <a:t>WHERE DO LAY SUMMARIES APPEAR?</a:t>
            </a:r>
            <a:endParaRPr lang="en-US" sz="3200" b="1" dirty="0"/>
          </a:p>
        </p:txBody>
      </p:sp>
      <p:pic>
        <p:nvPicPr>
          <p:cNvPr id="8" name="Picture 7">
            <a:extLst>
              <a:ext uri="{FF2B5EF4-FFF2-40B4-BE49-F238E27FC236}">
                <a16:creationId xmlns:a16="http://schemas.microsoft.com/office/drawing/2014/main" id="{8BCDB80D-5F49-4657-B10E-0652FCC11AD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58209" y="1772584"/>
            <a:ext cx="3442111" cy="2278606"/>
          </a:xfrm>
          <a:prstGeom prst="rect">
            <a:avLst/>
          </a:prstGeom>
          <a:ln w="38100">
            <a:solidFill>
              <a:schemeClr val="tx1"/>
            </a:solidFill>
          </a:ln>
        </p:spPr>
      </p:pic>
      <p:pic>
        <p:nvPicPr>
          <p:cNvPr id="10" name="Picture 9">
            <a:extLst>
              <a:ext uri="{FF2B5EF4-FFF2-40B4-BE49-F238E27FC236}">
                <a16:creationId xmlns:a16="http://schemas.microsoft.com/office/drawing/2014/main" id="{E9E04B74-28A6-43D1-BB64-1E14F9D540EC}"/>
              </a:ext>
            </a:extLst>
          </p:cNvPr>
          <p:cNvPicPr>
            <a:picLocks noChangeAspect="1"/>
          </p:cNvPicPr>
          <p:nvPr/>
        </p:nvPicPr>
        <p:blipFill rotWithShape="1">
          <a:blip r:embed="rId4"/>
          <a:srcRect r="19385" b="21993"/>
          <a:stretch/>
        </p:blipFill>
        <p:spPr>
          <a:xfrm>
            <a:off x="2482372" y="3272121"/>
            <a:ext cx="3604263" cy="2608952"/>
          </a:xfrm>
          <a:prstGeom prst="rect">
            <a:avLst/>
          </a:prstGeom>
          <a:ln w="38100">
            <a:solidFill>
              <a:schemeClr val="tx1"/>
            </a:solidFill>
          </a:ln>
        </p:spPr>
      </p:pic>
      <p:pic>
        <p:nvPicPr>
          <p:cNvPr id="18" name="Picture 17">
            <a:extLst>
              <a:ext uri="{FF2B5EF4-FFF2-40B4-BE49-F238E27FC236}">
                <a16:creationId xmlns:a16="http://schemas.microsoft.com/office/drawing/2014/main" id="{F5BCE554-33D9-4118-9001-99A1F69F03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40000" contrast="-40000"/>
                    </a14:imgEffect>
                  </a14:imgLayer>
                </a14:imgProps>
              </a:ext>
            </a:extLst>
          </a:blip>
          <a:stretch>
            <a:fillRect/>
          </a:stretch>
        </p:blipFill>
        <p:spPr>
          <a:xfrm>
            <a:off x="4759136" y="4713209"/>
            <a:ext cx="4039197" cy="1800470"/>
          </a:xfrm>
          <a:prstGeom prst="rect">
            <a:avLst/>
          </a:prstGeom>
          <a:ln w="38100">
            <a:solidFill>
              <a:schemeClr val="tx1"/>
            </a:solidFill>
          </a:ln>
        </p:spPr>
      </p:pic>
      <p:pic>
        <p:nvPicPr>
          <p:cNvPr id="22" name="Graphic 21" descr="Earth Globe Americas">
            <a:extLst>
              <a:ext uri="{FF2B5EF4-FFF2-40B4-BE49-F238E27FC236}">
                <a16:creationId xmlns:a16="http://schemas.microsoft.com/office/drawing/2014/main" id="{501213BD-9001-4032-B6B9-86F8C69A5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89742" y="1516072"/>
            <a:ext cx="2608952" cy="2608952"/>
          </a:xfrm>
          <a:prstGeom prst="rect">
            <a:avLst/>
          </a:prstGeom>
        </p:spPr>
      </p:pic>
    </p:spTree>
    <p:extLst>
      <p:ext uri="{BB962C8B-B14F-4D97-AF65-F5344CB8AC3E}">
        <p14:creationId xmlns:p14="http://schemas.microsoft.com/office/powerpoint/2010/main" val="264228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C10F98-7B5C-4D5A-BC5F-CE4B90D6D18A}"/>
              </a:ext>
            </a:extLst>
          </p:cNvPr>
          <p:cNvSpPr/>
          <p:nvPr/>
        </p:nvSpPr>
        <p:spPr>
          <a:xfrm>
            <a:off x="1460810" y="2040672"/>
            <a:ext cx="6406375" cy="2776655"/>
          </a:xfrm>
          <a:prstGeom prst="rect">
            <a:avLst/>
          </a:prstGeom>
          <a:ln w="76200">
            <a:solidFill>
              <a:srgbClr val="0C0D0E"/>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9600" dirty="0"/>
              <a:t>WHY?</a:t>
            </a:r>
          </a:p>
        </p:txBody>
      </p:sp>
    </p:spTree>
    <p:extLst>
      <p:ext uri="{BB962C8B-B14F-4D97-AF65-F5344CB8AC3E}">
        <p14:creationId xmlns:p14="http://schemas.microsoft.com/office/powerpoint/2010/main" val="180876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E9F92E-262B-4E82-B9EC-6E22E1A38B40}"/>
              </a:ext>
            </a:extLst>
          </p:cNvPr>
          <p:cNvSpPr/>
          <p:nvPr/>
        </p:nvSpPr>
        <p:spPr>
          <a:xfrm>
            <a:off x="1460810" y="2040672"/>
            <a:ext cx="6406375" cy="2776655"/>
          </a:xfrm>
          <a:prstGeom prst="rect">
            <a:avLst/>
          </a:prstGeom>
          <a:ln w="76200">
            <a:solidFill>
              <a:srgbClr val="0C0D0E"/>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9600" dirty="0"/>
              <a:t>WHAT?</a:t>
            </a:r>
          </a:p>
        </p:txBody>
      </p:sp>
    </p:spTree>
    <p:extLst>
      <p:ext uri="{BB962C8B-B14F-4D97-AF65-F5344CB8AC3E}">
        <p14:creationId xmlns:p14="http://schemas.microsoft.com/office/powerpoint/2010/main" val="335480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ruit, nut, sky, indoor&#10;&#10;Description generated with very high confidence">
            <a:extLst>
              <a:ext uri="{FF2B5EF4-FFF2-40B4-BE49-F238E27FC236}">
                <a16:creationId xmlns:a16="http://schemas.microsoft.com/office/drawing/2014/main" id="{0918AE38-3E47-4EAC-8CF4-F8CE7DCD026D}"/>
              </a:ext>
            </a:extLst>
          </p:cNvPr>
          <p:cNvPicPr>
            <a:picLocks noChangeAspect="1"/>
          </p:cNvPicPr>
          <p:nvPr/>
        </p:nvPicPr>
        <p:blipFill>
          <a:blip r:embed="rId2">
            <a:clrChange>
              <a:clrFrom>
                <a:srgbClr val="FBFBFB"/>
              </a:clrFrom>
              <a:clrTo>
                <a:srgbClr val="FBFBFB">
                  <a:alpha val="0"/>
                </a:srgbClr>
              </a:clrTo>
            </a:clrChange>
          </a:blip>
          <a:stretch>
            <a:fillRect/>
          </a:stretch>
        </p:blipFill>
        <p:spPr>
          <a:xfrm>
            <a:off x="228599" y="1066799"/>
            <a:ext cx="8686801" cy="5791201"/>
          </a:xfrm>
          <a:prstGeom prst="rect">
            <a:avLst/>
          </a:prstGeom>
        </p:spPr>
      </p:pic>
      <p:sp>
        <p:nvSpPr>
          <p:cNvPr id="3" name="Title 2">
            <a:extLst>
              <a:ext uri="{FF2B5EF4-FFF2-40B4-BE49-F238E27FC236}">
                <a16:creationId xmlns:a16="http://schemas.microsoft.com/office/drawing/2014/main" id="{01A2C6EB-F495-4E75-99B9-04D0F4E3A9AF}"/>
              </a:ext>
            </a:extLst>
          </p:cNvPr>
          <p:cNvSpPr>
            <a:spLocks noGrp="1"/>
          </p:cNvSpPr>
          <p:nvPr>
            <p:ph type="title"/>
          </p:nvPr>
        </p:nvSpPr>
        <p:spPr>
          <a:xfrm>
            <a:off x="457199" y="1216329"/>
            <a:ext cx="8238319" cy="380586"/>
          </a:xfrm>
        </p:spPr>
        <p:txBody>
          <a:bodyPr/>
          <a:lstStyle/>
          <a:p>
            <a:pPr algn="ctr"/>
            <a:r>
              <a:rPr lang="de-DE" sz="3600" b="1" dirty="0"/>
              <a:t>IN A NUTSHELL : THE BENEFITS</a:t>
            </a:r>
            <a:endParaRPr lang="en-US" sz="3600" b="1" dirty="0"/>
          </a:p>
        </p:txBody>
      </p:sp>
    </p:spTree>
    <p:extLst>
      <p:ext uri="{BB962C8B-B14F-4D97-AF65-F5344CB8AC3E}">
        <p14:creationId xmlns:p14="http://schemas.microsoft.com/office/powerpoint/2010/main" val="1441459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6A5985-AD4B-4816-BA7E-BB102ADDDB23}"/>
              </a:ext>
            </a:extLst>
          </p:cNvPr>
          <p:cNvSpPr>
            <a:spLocks noGrp="1"/>
          </p:cNvSpPr>
          <p:nvPr>
            <p:ph sz="half" idx="1"/>
          </p:nvPr>
        </p:nvSpPr>
        <p:spPr>
          <a:xfrm>
            <a:off x="457200" y="827459"/>
            <a:ext cx="8238318" cy="927769"/>
          </a:xfrm>
        </p:spPr>
        <p:txBody>
          <a:bodyPr/>
          <a:lstStyle/>
          <a:p>
            <a:pPr marL="0" indent="0" algn="ctr">
              <a:buNone/>
            </a:pPr>
            <a:r>
              <a:rPr lang="en-US" sz="3600" dirty="0">
                <a:solidFill>
                  <a:srgbClr val="0C0D0E"/>
                </a:solidFill>
              </a:rPr>
              <a:t>Broaden the impact of your research…</a:t>
            </a:r>
          </a:p>
        </p:txBody>
      </p:sp>
      <p:pic>
        <p:nvPicPr>
          <p:cNvPr id="5" name="Picture 4" descr="A picture containing fence, sky, outdoor, building&#10;&#10;Description generated with very high confidence">
            <a:extLst>
              <a:ext uri="{FF2B5EF4-FFF2-40B4-BE49-F238E27FC236}">
                <a16:creationId xmlns:a16="http://schemas.microsoft.com/office/drawing/2014/main" id="{A15A7512-D9EC-4267-9092-87DFCE96CB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8429" b="22912"/>
          <a:stretch/>
        </p:blipFill>
        <p:spPr>
          <a:xfrm>
            <a:off x="0" y="1755229"/>
            <a:ext cx="9144000" cy="4589816"/>
          </a:xfrm>
          <a:prstGeom prst="rect">
            <a:avLst/>
          </a:prstGeom>
        </p:spPr>
      </p:pic>
    </p:spTree>
    <p:extLst>
      <p:ext uri="{BB962C8B-B14F-4D97-AF65-F5344CB8AC3E}">
        <p14:creationId xmlns:p14="http://schemas.microsoft.com/office/powerpoint/2010/main" val="230425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19919B-5831-4EEC-9D6F-8EF709868BD8}"/>
              </a:ext>
            </a:extLst>
          </p:cNvPr>
          <p:cNvSpPr>
            <a:spLocks noGrp="1"/>
          </p:cNvSpPr>
          <p:nvPr>
            <p:ph sz="half" idx="1"/>
          </p:nvPr>
        </p:nvSpPr>
        <p:spPr>
          <a:xfrm>
            <a:off x="457200" y="837958"/>
            <a:ext cx="8238318" cy="696552"/>
          </a:xfrm>
        </p:spPr>
        <p:txBody>
          <a:bodyPr/>
          <a:lstStyle/>
          <a:p>
            <a:pPr marL="0" indent="0" algn="ctr">
              <a:buNone/>
            </a:pPr>
            <a:r>
              <a:rPr lang="en-US" sz="3600" dirty="0">
                <a:solidFill>
                  <a:srgbClr val="0C0D0E"/>
                </a:solidFill>
              </a:rPr>
              <a:t>Unlock new collaborations...</a:t>
            </a:r>
          </a:p>
        </p:txBody>
      </p:sp>
      <p:pic>
        <p:nvPicPr>
          <p:cNvPr id="5" name="Picture 4">
            <a:extLst>
              <a:ext uri="{FF2B5EF4-FFF2-40B4-BE49-F238E27FC236}">
                <a16:creationId xmlns:a16="http://schemas.microsoft.com/office/drawing/2014/main" id="{907593E0-7E95-46F1-AF5E-88599FFB26C6}"/>
              </a:ext>
            </a:extLst>
          </p:cNvPr>
          <p:cNvPicPr>
            <a:picLocks noChangeAspect="1"/>
          </p:cNvPicPr>
          <p:nvPr/>
        </p:nvPicPr>
        <p:blipFill rotWithShape="1">
          <a:blip r:embed="rId2"/>
          <a:srcRect t="5573" b="17194"/>
          <a:stretch/>
        </p:blipFill>
        <p:spPr>
          <a:xfrm>
            <a:off x="0" y="1612569"/>
            <a:ext cx="9144000" cy="4799383"/>
          </a:xfrm>
          <a:prstGeom prst="rect">
            <a:avLst/>
          </a:prstGeom>
        </p:spPr>
      </p:pic>
    </p:spTree>
    <p:extLst>
      <p:ext uri="{BB962C8B-B14F-4D97-AF65-F5344CB8AC3E}">
        <p14:creationId xmlns:p14="http://schemas.microsoft.com/office/powerpoint/2010/main" val="3581980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48311-326F-41F4-B47B-33CF3F39FF6B}"/>
              </a:ext>
            </a:extLst>
          </p:cNvPr>
          <p:cNvSpPr>
            <a:spLocks noGrp="1"/>
          </p:cNvSpPr>
          <p:nvPr>
            <p:ph sz="half" idx="1"/>
          </p:nvPr>
        </p:nvSpPr>
        <p:spPr>
          <a:xfrm>
            <a:off x="228600" y="827451"/>
            <a:ext cx="8686800" cy="843694"/>
          </a:xfrm>
        </p:spPr>
        <p:txBody>
          <a:bodyPr/>
          <a:lstStyle/>
          <a:p>
            <a:pPr marL="0" indent="0" algn="ctr">
              <a:buNone/>
            </a:pPr>
            <a:r>
              <a:rPr lang="en-US" sz="3600" dirty="0">
                <a:solidFill>
                  <a:srgbClr val="0C0D0E"/>
                </a:solidFill>
              </a:rPr>
              <a:t>Support your application for funding…</a:t>
            </a:r>
          </a:p>
        </p:txBody>
      </p:sp>
      <p:pic>
        <p:nvPicPr>
          <p:cNvPr id="5" name="Picture 4" descr="A calculator on a table&#10;&#10;Description generated with very high confidence">
            <a:extLst>
              <a:ext uri="{FF2B5EF4-FFF2-40B4-BE49-F238E27FC236}">
                <a16:creationId xmlns:a16="http://schemas.microsoft.com/office/drawing/2014/main" id="{89664E50-9FAE-42D5-9318-A65EA697A578}"/>
              </a:ext>
            </a:extLst>
          </p:cNvPr>
          <p:cNvPicPr>
            <a:picLocks noChangeAspect="1"/>
          </p:cNvPicPr>
          <p:nvPr/>
        </p:nvPicPr>
        <p:blipFill rotWithShape="1">
          <a:blip r:embed="rId2"/>
          <a:srcRect t="13579" b="11249"/>
          <a:stretch/>
        </p:blipFill>
        <p:spPr>
          <a:xfrm>
            <a:off x="0" y="1795347"/>
            <a:ext cx="9144000" cy="4583152"/>
          </a:xfrm>
          <a:prstGeom prst="rect">
            <a:avLst/>
          </a:prstGeom>
        </p:spPr>
      </p:pic>
    </p:spTree>
    <p:extLst>
      <p:ext uri="{BB962C8B-B14F-4D97-AF65-F5344CB8AC3E}">
        <p14:creationId xmlns:p14="http://schemas.microsoft.com/office/powerpoint/2010/main" val="2905935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48311-326F-41F4-B47B-33CF3F39FF6B}"/>
              </a:ext>
            </a:extLst>
          </p:cNvPr>
          <p:cNvSpPr>
            <a:spLocks noGrp="1"/>
          </p:cNvSpPr>
          <p:nvPr>
            <p:ph sz="half" idx="1"/>
          </p:nvPr>
        </p:nvSpPr>
        <p:spPr>
          <a:xfrm>
            <a:off x="557561" y="972417"/>
            <a:ext cx="8238318" cy="843694"/>
          </a:xfrm>
        </p:spPr>
        <p:txBody>
          <a:bodyPr/>
          <a:lstStyle/>
          <a:p>
            <a:pPr marL="0" indent="0" algn="ctr">
              <a:buNone/>
            </a:pPr>
            <a:r>
              <a:rPr lang="en-US" sz="3600" dirty="0">
                <a:solidFill>
                  <a:srgbClr val="0C0D0E"/>
                </a:solidFill>
              </a:rPr>
              <a:t>Public Relations </a:t>
            </a:r>
          </a:p>
        </p:txBody>
      </p:sp>
      <p:pic>
        <p:nvPicPr>
          <p:cNvPr id="7" name="Picture 6" descr="A picture containing indoor, electronics&#10;&#10;Description generated with high confidence">
            <a:extLst>
              <a:ext uri="{FF2B5EF4-FFF2-40B4-BE49-F238E27FC236}">
                <a16:creationId xmlns:a16="http://schemas.microsoft.com/office/drawing/2014/main" id="{56CE2F8E-06A5-4C8E-94FC-CA36623C330E}"/>
              </a:ext>
            </a:extLst>
          </p:cNvPr>
          <p:cNvPicPr>
            <a:picLocks noChangeAspect="1"/>
          </p:cNvPicPr>
          <p:nvPr/>
        </p:nvPicPr>
        <p:blipFill rotWithShape="1">
          <a:blip r:embed="rId3"/>
          <a:srcRect t="16012" b="7455"/>
          <a:stretch/>
        </p:blipFill>
        <p:spPr>
          <a:xfrm>
            <a:off x="-26194" y="1816111"/>
            <a:ext cx="9170194" cy="4487140"/>
          </a:xfrm>
          <a:prstGeom prst="rect">
            <a:avLst/>
          </a:prstGeom>
        </p:spPr>
      </p:pic>
    </p:spTree>
    <p:extLst>
      <p:ext uri="{BB962C8B-B14F-4D97-AF65-F5344CB8AC3E}">
        <p14:creationId xmlns:p14="http://schemas.microsoft.com/office/powerpoint/2010/main" val="2148727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48311-326F-41F4-B47B-33CF3F39FF6B}"/>
              </a:ext>
            </a:extLst>
          </p:cNvPr>
          <p:cNvSpPr>
            <a:spLocks noGrp="1"/>
          </p:cNvSpPr>
          <p:nvPr>
            <p:ph sz="half" idx="1"/>
          </p:nvPr>
        </p:nvSpPr>
        <p:spPr>
          <a:xfrm>
            <a:off x="457200" y="827451"/>
            <a:ext cx="8603166" cy="843694"/>
          </a:xfrm>
        </p:spPr>
        <p:txBody>
          <a:bodyPr/>
          <a:lstStyle/>
          <a:p>
            <a:pPr marL="0" indent="0" algn="ctr">
              <a:buNone/>
            </a:pPr>
            <a:r>
              <a:rPr lang="en-US" sz="3600" dirty="0">
                <a:solidFill>
                  <a:srgbClr val="0C0D0E"/>
                </a:solidFill>
              </a:rPr>
              <a:t>New routes to your scientific discovery…</a:t>
            </a:r>
          </a:p>
        </p:txBody>
      </p:sp>
      <p:pic>
        <p:nvPicPr>
          <p:cNvPr id="6" name="Picture 5" descr="A close up of a logo&#10;&#10;Description generated with high confidence">
            <a:extLst>
              <a:ext uri="{FF2B5EF4-FFF2-40B4-BE49-F238E27FC236}">
                <a16:creationId xmlns:a16="http://schemas.microsoft.com/office/drawing/2014/main" id="{2F375454-6C0C-427B-8A51-A4588DC3F685}"/>
              </a:ext>
            </a:extLst>
          </p:cNvPr>
          <p:cNvPicPr>
            <a:picLocks noChangeAspect="1"/>
          </p:cNvPicPr>
          <p:nvPr/>
        </p:nvPicPr>
        <p:blipFill rotWithShape="1">
          <a:blip r:embed="rId2"/>
          <a:srcRect t="24368" b="-1"/>
          <a:stretch/>
        </p:blipFill>
        <p:spPr>
          <a:xfrm>
            <a:off x="315021" y="1671144"/>
            <a:ext cx="8513957" cy="4765719"/>
          </a:xfrm>
          <a:prstGeom prst="rect">
            <a:avLst/>
          </a:prstGeom>
        </p:spPr>
      </p:pic>
    </p:spTree>
    <p:extLst>
      <p:ext uri="{BB962C8B-B14F-4D97-AF65-F5344CB8AC3E}">
        <p14:creationId xmlns:p14="http://schemas.microsoft.com/office/powerpoint/2010/main" val="1262410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48311-326F-41F4-B47B-33CF3F39FF6B}"/>
              </a:ext>
            </a:extLst>
          </p:cNvPr>
          <p:cNvSpPr>
            <a:spLocks noGrp="1"/>
          </p:cNvSpPr>
          <p:nvPr>
            <p:ph sz="half" idx="1"/>
          </p:nvPr>
        </p:nvSpPr>
        <p:spPr>
          <a:xfrm>
            <a:off x="903249" y="606687"/>
            <a:ext cx="7315200" cy="843694"/>
          </a:xfrm>
        </p:spPr>
        <p:txBody>
          <a:bodyPr/>
          <a:lstStyle/>
          <a:p>
            <a:pPr marL="0" indent="0" algn="ctr">
              <a:buNone/>
            </a:pPr>
            <a:r>
              <a:rPr lang="en-US" sz="3600" dirty="0">
                <a:solidFill>
                  <a:srgbClr val="0C0D0E"/>
                </a:solidFill>
              </a:rPr>
              <a:t>Societal Impact  </a:t>
            </a:r>
          </a:p>
          <a:p>
            <a:pPr marL="0" indent="0" algn="ctr">
              <a:buNone/>
            </a:pPr>
            <a:r>
              <a:rPr lang="en-US" sz="3600" dirty="0">
                <a:solidFill>
                  <a:srgbClr val="0C0D0E"/>
                </a:solidFill>
              </a:rPr>
              <a:t>Advocacy and Public Policy</a:t>
            </a:r>
          </a:p>
        </p:txBody>
      </p:sp>
      <p:pic>
        <p:nvPicPr>
          <p:cNvPr id="4" name="Picture 3" descr="A crowd of people walking in the rain holding an umbrella&#10;&#10;Description generated with very high confidence">
            <a:extLst>
              <a:ext uri="{FF2B5EF4-FFF2-40B4-BE49-F238E27FC236}">
                <a16:creationId xmlns:a16="http://schemas.microsoft.com/office/drawing/2014/main" id="{527F2D6F-C0AA-4CEB-B881-115C01F92099}"/>
              </a:ext>
            </a:extLst>
          </p:cNvPr>
          <p:cNvPicPr>
            <a:picLocks noChangeAspect="1"/>
          </p:cNvPicPr>
          <p:nvPr/>
        </p:nvPicPr>
        <p:blipFill rotWithShape="1">
          <a:blip r:embed="rId2"/>
          <a:srcRect t="16210" b="7164"/>
          <a:stretch/>
        </p:blipFill>
        <p:spPr>
          <a:xfrm>
            <a:off x="0" y="1987223"/>
            <a:ext cx="9144000" cy="4447031"/>
          </a:xfrm>
          <a:prstGeom prst="rect">
            <a:avLst/>
          </a:prstGeom>
        </p:spPr>
      </p:pic>
    </p:spTree>
    <p:extLst>
      <p:ext uri="{BB962C8B-B14F-4D97-AF65-F5344CB8AC3E}">
        <p14:creationId xmlns:p14="http://schemas.microsoft.com/office/powerpoint/2010/main" val="170234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48311-326F-41F4-B47B-33CF3F39FF6B}"/>
              </a:ext>
            </a:extLst>
          </p:cNvPr>
          <p:cNvSpPr>
            <a:spLocks noGrp="1"/>
          </p:cNvSpPr>
          <p:nvPr>
            <p:ph sz="half" idx="1"/>
          </p:nvPr>
        </p:nvSpPr>
        <p:spPr>
          <a:xfrm>
            <a:off x="758283" y="747711"/>
            <a:ext cx="7828156" cy="843694"/>
          </a:xfrm>
        </p:spPr>
        <p:txBody>
          <a:bodyPr/>
          <a:lstStyle/>
          <a:p>
            <a:pPr marL="0" indent="0" algn="ctr">
              <a:buNone/>
            </a:pPr>
            <a:r>
              <a:rPr lang="en-US" sz="3200" dirty="0">
                <a:solidFill>
                  <a:srgbClr val="0C0D0E"/>
                </a:solidFill>
              </a:rPr>
              <a:t>Change Outcome for Individuals</a:t>
            </a:r>
            <a:endParaRPr lang="en-US" sz="3600" dirty="0">
              <a:solidFill>
                <a:srgbClr val="0C0D0E"/>
              </a:solidFill>
            </a:endParaRPr>
          </a:p>
        </p:txBody>
      </p:sp>
      <p:pic>
        <p:nvPicPr>
          <p:cNvPr id="4" name="Picture 3" descr="A close up of a tree&#10;&#10;Description generated with high confidence">
            <a:extLst>
              <a:ext uri="{FF2B5EF4-FFF2-40B4-BE49-F238E27FC236}">
                <a16:creationId xmlns:a16="http://schemas.microsoft.com/office/drawing/2014/main" id="{F7031A1E-D1F5-4D75-B914-37E7D8369C81}"/>
              </a:ext>
            </a:extLst>
          </p:cNvPr>
          <p:cNvPicPr>
            <a:picLocks noChangeAspect="1"/>
          </p:cNvPicPr>
          <p:nvPr/>
        </p:nvPicPr>
        <p:blipFill rotWithShape="1">
          <a:blip r:embed="rId2"/>
          <a:srcRect t="12065" b="20000"/>
          <a:stretch/>
        </p:blipFill>
        <p:spPr>
          <a:xfrm>
            <a:off x="0" y="1970644"/>
            <a:ext cx="9144000" cy="4374400"/>
          </a:xfrm>
          <a:prstGeom prst="rect">
            <a:avLst/>
          </a:prstGeom>
        </p:spPr>
      </p:pic>
    </p:spTree>
    <p:extLst>
      <p:ext uri="{BB962C8B-B14F-4D97-AF65-F5344CB8AC3E}">
        <p14:creationId xmlns:p14="http://schemas.microsoft.com/office/powerpoint/2010/main" val="84910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7440" y="1032186"/>
            <a:ext cx="6359563" cy="848112"/>
          </a:xfrm>
        </p:spPr>
        <p:txBody>
          <a:bodyPr>
            <a:normAutofit/>
          </a:bodyPr>
          <a:lstStyle/>
          <a:p>
            <a:r>
              <a:rPr lang="en-US" dirty="0"/>
              <a:t>Thank you!</a:t>
            </a:r>
          </a:p>
          <a:p>
            <a:endParaRPr lang="en-US" dirty="0"/>
          </a:p>
          <a:p>
            <a:endParaRPr lang="en-US" dirty="0"/>
          </a:p>
        </p:txBody>
      </p:sp>
      <p:sp>
        <p:nvSpPr>
          <p:cNvPr id="4" name="Subtitle 2"/>
          <p:cNvSpPr txBox="1">
            <a:spLocks/>
          </p:cNvSpPr>
          <p:nvPr/>
        </p:nvSpPr>
        <p:spPr>
          <a:xfrm>
            <a:off x="237440" y="4944479"/>
            <a:ext cx="5082210" cy="2271976"/>
          </a:xfrm>
          <a:prstGeom prst="rect">
            <a:avLst/>
          </a:prstGeom>
          <a:ln>
            <a:noFill/>
          </a:ln>
        </p:spPr>
        <p:txBody>
          <a:bodyPr anchor="t">
            <a:normAutofit/>
          </a:bodyPr>
          <a:lstStyle>
            <a:lvl1pPr marL="0" indent="0" algn="l" defTabSz="457200" rtl="0" eaLnBrk="1" latinLnBrk="0" hangingPunct="1">
              <a:lnSpc>
                <a:spcPct val="100000"/>
              </a:lnSpc>
              <a:spcBef>
                <a:spcPct val="20000"/>
              </a:spcBef>
              <a:buFont typeface="Arial"/>
              <a:buNone/>
              <a:defRPr sz="4800" kern="1200" baseline="0">
                <a:solidFill>
                  <a:srgbClr val="3AABF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dirty="0"/>
          </a:p>
          <a:p>
            <a:endParaRPr lang="en-US" sz="2000" dirty="0"/>
          </a:p>
        </p:txBody>
      </p:sp>
      <p:pic>
        <p:nvPicPr>
          <p:cNvPr id="5" name="Picture 4"/>
          <p:cNvPicPr>
            <a:picLocks noChangeAspect="1"/>
          </p:cNvPicPr>
          <p:nvPr/>
        </p:nvPicPr>
        <p:blipFill>
          <a:blip r:embed="rId2"/>
          <a:stretch>
            <a:fillRect/>
          </a:stretch>
        </p:blipFill>
        <p:spPr>
          <a:xfrm>
            <a:off x="4640522" y="1880298"/>
            <a:ext cx="3991623" cy="2810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1"/>
          <p:cNvSpPr>
            <a:spLocks noGrp="1"/>
          </p:cNvSpPr>
          <p:nvPr>
            <p:ph type="body" sz="quarter" idx="12"/>
          </p:nvPr>
        </p:nvSpPr>
        <p:spPr>
          <a:xfrm>
            <a:off x="237440" y="2389036"/>
            <a:ext cx="4075112" cy="474288"/>
          </a:xfrm>
        </p:spPr>
        <p:txBody>
          <a:bodyPr/>
          <a:lstStyle/>
          <a:p>
            <a:r>
              <a:rPr lang="en-US" sz="2000" dirty="0"/>
              <a:t>Ask your questions on:  </a:t>
            </a:r>
          </a:p>
          <a:p>
            <a:endParaRPr lang="en-US" dirty="0"/>
          </a:p>
        </p:txBody>
      </p:sp>
      <p:sp>
        <p:nvSpPr>
          <p:cNvPr id="7" name="Text Placeholder 3"/>
          <p:cNvSpPr>
            <a:spLocks noGrp="1"/>
          </p:cNvSpPr>
          <p:nvPr>
            <p:ph type="body" sz="quarter" idx="13"/>
          </p:nvPr>
        </p:nvSpPr>
        <p:spPr>
          <a:xfrm>
            <a:off x="237440" y="3117370"/>
            <a:ext cx="4075112" cy="975389"/>
          </a:xfrm>
        </p:spPr>
        <p:txBody>
          <a:bodyPr/>
          <a:lstStyle/>
          <a:p>
            <a:r>
              <a:rPr lang="en-US" dirty="0"/>
              <a:t>Researcher Academy </a:t>
            </a:r>
            <a:r>
              <a:rPr lang="en-US" dirty="0" err="1"/>
              <a:t>Mendeley</a:t>
            </a:r>
            <a:r>
              <a:rPr lang="en-US" dirty="0"/>
              <a:t> group </a:t>
            </a:r>
          </a:p>
          <a:p>
            <a:r>
              <a:rPr lang="en-US" dirty="0"/>
              <a:t>Follow us on Twitter</a:t>
            </a:r>
          </a:p>
          <a:p>
            <a:endParaRPr lang="en-US" dirty="0"/>
          </a:p>
        </p:txBody>
      </p:sp>
    </p:spTree>
    <p:extLst>
      <p:ext uri="{BB962C8B-B14F-4D97-AF65-F5344CB8AC3E}">
        <p14:creationId xmlns:p14="http://schemas.microsoft.com/office/powerpoint/2010/main" val="1263578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280BA-D6F3-4DEC-8A9A-4D425CEB0CAB}"/>
              </a:ext>
            </a:extLst>
          </p:cNvPr>
          <p:cNvPicPr>
            <a:picLocks noChangeAspect="1"/>
          </p:cNvPicPr>
          <p:nvPr/>
        </p:nvPicPr>
        <p:blipFill>
          <a:blip r:embed="rId2"/>
          <a:stretch>
            <a:fillRect/>
          </a:stretch>
        </p:blipFill>
        <p:spPr>
          <a:xfrm>
            <a:off x="2157" y="771067"/>
            <a:ext cx="9141843" cy="6092181"/>
          </a:xfrm>
          <a:prstGeom prst="rect">
            <a:avLst/>
          </a:prstGeom>
        </p:spPr>
      </p:pic>
      <p:sp>
        <p:nvSpPr>
          <p:cNvPr id="2" name="Content Placeholder 1">
            <a:extLst>
              <a:ext uri="{FF2B5EF4-FFF2-40B4-BE49-F238E27FC236}">
                <a16:creationId xmlns:a16="http://schemas.microsoft.com/office/drawing/2014/main" id="{C4FDD544-F170-4E80-B6E3-BF034154FA00}"/>
              </a:ext>
            </a:extLst>
          </p:cNvPr>
          <p:cNvSpPr>
            <a:spLocks noGrp="1"/>
          </p:cNvSpPr>
          <p:nvPr>
            <p:ph sz="half" idx="1"/>
          </p:nvPr>
        </p:nvSpPr>
        <p:spPr>
          <a:xfrm>
            <a:off x="457200" y="1500110"/>
            <a:ext cx="8238318" cy="1316662"/>
          </a:xfrm>
        </p:spPr>
        <p:txBody>
          <a:bodyPr/>
          <a:lstStyle/>
          <a:p>
            <a:pPr marL="0" indent="0" algn="ctr">
              <a:buNone/>
            </a:pPr>
            <a:r>
              <a:rPr lang="en-US" sz="3600" dirty="0">
                <a:solidFill>
                  <a:srgbClr val="0C0D0E"/>
                </a:solidFill>
              </a:rPr>
              <a:t>Makes research </a:t>
            </a:r>
            <a:r>
              <a:rPr lang="en-US" sz="3600" b="1" dirty="0">
                <a:solidFill>
                  <a:srgbClr val="0C0D0E"/>
                </a:solidFill>
              </a:rPr>
              <a:t>accessible</a:t>
            </a:r>
            <a:r>
              <a:rPr lang="en-US" sz="3600" dirty="0">
                <a:solidFill>
                  <a:srgbClr val="0C0D0E"/>
                </a:solidFill>
              </a:rPr>
              <a:t> to the general public.</a:t>
            </a:r>
          </a:p>
        </p:txBody>
      </p:sp>
      <p:sp>
        <p:nvSpPr>
          <p:cNvPr id="3" name="Title 2">
            <a:extLst>
              <a:ext uri="{FF2B5EF4-FFF2-40B4-BE49-F238E27FC236}">
                <a16:creationId xmlns:a16="http://schemas.microsoft.com/office/drawing/2014/main" id="{CBBF0992-69D7-4562-B120-AC650992D1F9}"/>
              </a:ext>
            </a:extLst>
          </p:cNvPr>
          <p:cNvSpPr>
            <a:spLocks noGrp="1"/>
          </p:cNvSpPr>
          <p:nvPr>
            <p:ph type="title"/>
          </p:nvPr>
        </p:nvSpPr>
        <p:spPr>
          <a:xfrm>
            <a:off x="457199" y="783193"/>
            <a:ext cx="8238319" cy="380586"/>
          </a:xfrm>
        </p:spPr>
        <p:txBody>
          <a:bodyPr/>
          <a:lstStyle/>
          <a:p>
            <a:r>
              <a:rPr lang="de-DE" sz="2800" b="1" dirty="0"/>
              <a:t>A </a:t>
            </a:r>
            <a:r>
              <a:rPr lang="de-DE" sz="2800" b="1" dirty="0" err="1"/>
              <a:t>lay</a:t>
            </a:r>
            <a:r>
              <a:rPr lang="de-DE" sz="2800" b="1" dirty="0"/>
              <a:t> </a:t>
            </a:r>
            <a:r>
              <a:rPr lang="de-DE" sz="2800" b="1" dirty="0" err="1"/>
              <a:t>summary</a:t>
            </a:r>
            <a:r>
              <a:rPr lang="de-DE" sz="2800" b="1" dirty="0"/>
              <a:t>…</a:t>
            </a:r>
            <a:endParaRPr lang="en-US" sz="2800" b="1" dirty="0"/>
          </a:p>
        </p:txBody>
      </p:sp>
    </p:spTree>
    <p:extLst>
      <p:ext uri="{BB962C8B-B14F-4D97-AF65-F5344CB8AC3E}">
        <p14:creationId xmlns:p14="http://schemas.microsoft.com/office/powerpoint/2010/main" val="45125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69C11-1A6D-4A4B-B0B7-B1CFCE306741}"/>
              </a:ext>
            </a:extLst>
          </p:cNvPr>
          <p:cNvSpPr>
            <a:spLocks noGrp="1"/>
          </p:cNvSpPr>
          <p:nvPr>
            <p:ph type="title"/>
          </p:nvPr>
        </p:nvSpPr>
        <p:spPr>
          <a:xfrm>
            <a:off x="156116" y="783193"/>
            <a:ext cx="8238319" cy="380586"/>
          </a:xfrm>
        </p:spPr>
        <p:txBody>
          <a:bodyPr/>
          <a:lstStyle/>
          <a:p>
            <a:r>
              <a:rPr lang="de-DE" sz="3200" b="1" dirty="0"/>
              <a:t>A </a:t>
            </a:r>
            <a:r>
              <a:rPr lang="de-DE" sz="3200" b="1" dirty="0" err="1"/>
              <a:t>lay</a:t>
            </a:r>
            <a:r>
              <a:rPr lang="de-DE" sz="3200" b="1" dirty="0"/>
              <a:t> </a:t>
            </a:r>
            <a:r>
              <a:rPr lang="de-DE" sz="3200" b="1" dirty="0" err="1"/>
              <a:t>summary</a:t>
            </a:r>
            <a:r>
              <a:rPr lang="de-DE" sz="3200" b="1" dirty="0"/>
              <a:t>…</a:t>
            </a:r>
            <a:endParaRPr lang="en-US" sz="3200" b="1" dirty="0"/>
          </a:p>
        </p:txBody>
      </p:sp>
      <p:pic>
        <p:nvPicPr>
          <p:cNvPr id="5" name="Picture 4" descr="A person sitting at a table&#10;&#10;Description generated with high confidence">
            <a:extLst>
              <a:ext uri="{FF2B5EF4-FFF2-40B4-BE49-F238E27FC236}">
                <a16:creationId xmlns:a16="http://schemas.microsoft.com/office/drawing/2014/main" id="{FF58A7FA-51F5-4298-BCBE-72D7D4FD968E}"/>
              </a:ext>
            </a:extLst>
          </p:cNvPr>
          <p:cNvPicPr>
            <a:picLocks noChangeAspect="1"/>
          </p:cNvPicPr>
          <p:nvPr/>
        </p:nvPicPr>
        <p:blipFill rotWithShape="1">
          <a:blip r:embed="rId2"/>
          <a:srcRect t="8639" b="15520"/>
          <a:stretch/>
        </p:blipFill>
        <p:spPr>
          <a:xfrm>
            <a:off x="-1" y="1506562"/>
            <a:ext cx="9144001" cy="5124331"/>
          </a:xfrm>
          <a:prstGeom prst="rect">
            <a:avLst/>
          </a:prstGeom>
        </p:spPr>
      </p:pic>
      <p:sp>
        <p:nvSpPr>
          <p:cNvPr id="2" name="Content Placeholder 1">
            <a:extLst>
              <a:ext uri="{FF2B5EF4-FFF2-40B4-BE49-F238E27FC236}">
                <a16:creationId xmlns:a16="http://schemas.microsoft.com/office/drawing/2014/main" id="{6BF357D2-DF62-472D-9134-F2E8E654E2B5}"/>
              </a:ext>
            </a:extLst>
          </p:cNvPr>
          <p:cNvSpPr>
            <a:spLocks noGrp="1"/>
          </p:cNvSpPr>
          <p:nvPr>
            <p:ph sz="half" idx="1"/>
          </p:nvPr>
        </p:nvSpPr>
        <p:spPr>
          <a:xfrm>
            <a:off x="367988" y="2001914"/>
            <a:ext cx="3183043" cy="3029849"/>
          </a:xfrm>
        </p:spPr>
        <p:txBody>
          <a:bodyPr/>
          <a:lstStyle/>
          <a:p>
            <a:pPr marL="0" indent="0" algn="ctr">
              <a:buNone/>
            </a:pPr>
            <a:r>
              <a:rPr lang="en-US" sz="3600" b="1" dirty="0">
                <a:solidFill>
                  <a:srgbClr val="0C0D0E"/>
                </a:solidFill>
              </a:rPr>
              <a:t>Engages </a:t>
            </a:r>
            <a:r>
              <a:rPr lang="en-US" sz="3600" dirty="0">
                <a:solidFill>
                  <a:srgbClr val="0C0D0E"/>
                </a:solidFill>
              </a:rPr>
              <a:t>new readers in science</a:t>
            </a:r>
            <a:r>
              <a:rPr lang="en-US" sz="4000" dirty="0">
                <a:solidFill>
                  <a:srgbClr val="0C0D0E"/>
                </a:solidFill>
              </a:rPr>
              <a:t>.</a:t>
            </a:r>
          </a:p>
        </p:txBody>
      </p:sp>
    </p:spTree>
    <p:extLst>
      <p:ext uri="{BB962C8B-B14F-4D97-AF65-F5344CB8AC3E}">
        <p14:creationId xmlns:p14="http://schemas.microsoft.com/office/powerpoint/2010/main" val="245682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0FC34-451F-458E-9D65-FA24A6F9BBC6}"/>
              </a:ext>
            </a:extLst>
          </p:cNvPr>
          <p:cNvPicPr>
            <a:picLocks noChangeAspect="1"/>
          </p:cNvPicPr>
          <p:nvPr/>
        </p:nvPicPr>
        <p:blipFill>
          <a:blip r:embed="rId2"/>
          <a:stretch>
            <a:fillRect/>
          </a:stretch>
        </p:blipFill>
        <p:spPr>
          <a:xfrm>
            <a:off x="0" y="280022"/>
            <a:ext cx="9144000" cy="6297956"/>
          </a:xfrm>
          <a:prstGeom prst="rect">
            <a:avLst/>
          </a:prstGeom>
        </p:spPr>
      </p:pic>
      <p:sp>
        <p:nvSpPr>
          <p:cNvPr id="2" name="Content Placeholder 1">
            <a:extLst>
              <a:ext uri="{FF2B5EF4-FFF2-40B4-BE49-F238E27FC236}">
                <a16:creationId xmlns:a16="http://schemas.microsoft.com/office/drawing/2014/main" id="{AC469A89-0BB1-45ED-BD22-63528D69FEDC}"/>
              </a:ext>
            </a:extLst>
          </p:cNvPr>
          <p:cNvSpPr>
            <a:spLocks noGrp="1"/>
          </p:cNvSpPr>
          <p:nvPr>
            <p:ph sz="half" idx="1"/>
          </p:nvPr>
        </p:nvSpPr>
        <p:spPr>
          <a:xfrm>
            <a:off x="234175" y="1684074"/>
            <a:ext cx="3116317" cy="2441270"/>
          </a:xfrm>
        </p:spPr>
        <p:txBody>
          <a:bodyPr/>
          <a:lstStyle/>
          <a:p>
            <a:pPr marL="0" indent="0">
              <a:buNone/>
            </a:pPr>
            <a:r>
              <a:rPr lang="en-US" sz="4000" dirty="0">
                <a:solidFill>
                  <a:srgbClr val="0C0D0E"/>
                </a:solidFill>
              </a:rPr>
              <a:t>Increases possibility…</a:t>
            </a:r>
          </a:p>
        </p:txBody>
      </p:sp>
      <p:sp>
        <p:nvSpPr>
          <p:cNvPr id="3" name="Title 2">
            <a:extLst>
              <a:ext uri="{FF2B5EF4-FFF2-40B4-BE49-F238E27FC236}">
                <a16:creationId xmlns:a16="http://schemas.microsoft.com/office/drawing/2014/main" id="{92DE10FE-E88A-445D-ADCB-45787A8A5257}"/>
              </a:ext>
            </a:extLst>
          </p:cNvPr>
          <p:cNvSpPr>
            <a:spLocks noGrp="1"/>
          </p:cNvSpPr>
          <p:nvPr>
            <p:ph type="title"/>
          </p:nvPr>
        </p:nvSpPr>
        <p:spPr>
          <a:xfrm>
            <a:off x="234175" y="783193"/>
            <a:ext cx="8238319" cy="380586"/>
          </a:xfrm>
        </p:spPr>
        <p:txBody>
          <a:bodyPr/>
          <a:lstStyle/>
          <a:p>
            <a:r>
              <a:rPr lang="en-US" sz="3200" b="1" dirty="0"/>
              <a:t>A lay summary…</a:t>
            </a:r>
          </a:p>
        </p:txBody>
      </p:sp>
      <p:sp>
        <p:nvSpPr>
          <p:cNvPr id="6" name="TextBox 5">
            <a:extLst>
              <a:ext uri="{FF2B5EF4-FFF2-40B4-BE49-F238E27FC236}">
                <a16:creationId xmlns:a16="http://schemas.microsoft.com/office/drawing/2014/main" id="{15A97D59-DDE0-43A8-8ED6-643F68289519}"/>
              </a:ext>
            </a:extLst>
          </p:cNvPr>
          <p:cNvSpPr txBox="1"/>
          <p:nvPr/>
        </p:nvSpPr>
        <p:spPr>
          <a:xfrm>
            <a:off x="4649673" y="4109414"/>
            <a:ext cx="4260152" cy="1323439"/>
          </a:xfrm>
          <a:prstGeom prst="rect">
            <a:avLst/>
          </a:prstGeom>
          <a:noFill/>
        </p:spPr>
        <p:txBody>
          <a:bodyPr wrap="square" rtlCol="0">
            <a:spAutoFit/>
          </a:bodyPr>
          <a:lstStyle/>
          <a:p>
            <a:pPr algn="r"/>
            <a:r>
              <a:rPr lang="en-US" sz="4000" dirty="0">
                <a:solidFill>
                  <a:srgbClr val="0C0D0E"/>
                </a:solidFill>
                <a:latin typeface="+mj-lt"/>
                <a:cs typeface="Arial"/>
              </a:rPr>
              <a:t>… of</a:t>
            </a:r>
            <a:r>
              <a:rPr lang="en-US" sz="4000" dirty="0">
                <a:solidFill>
                  <a:srgbClr val="0C0D0E"/>
                </a:solidFill>
                <a:latin typeface="+mj-lt"/>
              </a:rPr>
              <a:t> </a:t>
            </a:r>
            <a:r>
              <a:rPr lang="en-US" sz="4000" dirty="0">
                <a:solidFill>
                  <a:srgbClr val="0C0D0E"/>
                </a:solidFill>
                <a:latin typeface="+mj-lt"/>
                <a:cs typeface="Arial"/>
              </a:rPr>
              <a:t>collaboration</a:t>
            </a:r>
          </a:p>
        </p:txBody>
      </p:sp>
    </p:spTree>
    <p:extLst>
      <p:ext uri="{BB962C8B-B14F-4D97-AF65-F5344CB8AC3E}">
        <p14:creationId xmlns:p14="http://schemas.microsoft.com/office/powerpoint/2010/main" val="3087780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74A92-4A87-4DE3-BD83-585055099F57}"/>
              </a:ext>
            </a:extLst>
          </p:cNvPr>
          <p:cNvSpPr>
            <a:spLocks noGrp="1"/>
          </p:cNvSpPr>
          <p:nvPr>
            <p:ph sz="half" idx="1"/>
          </p:nvPr>
        </p:nvSpPr>
        <p:spPr>
          <a:xfrm>
            <a:off x="457200" y="1384500"/>
            <a:ext cx="8238318" cy="854207"/>
          </a:xfrm>
        </p:spPr>
        <p:txBody>
          <a:bodyPr/>
          <a:lstStyle/>
          <a:p>
            <a:pPr marL="0" indent="0" algn="ctr">
              <a:buNone/>
            </a:pPr>
            <a:r>
              <a:rPr lang="en-US" sz="2900" dirty="0">
                <a:solidFill>
                  <a:srgbClr val="0C0D0E"/>
                </a:solidFill>
              </a:rPr>
              <a:t>Raises the visibility of scientific research.</a:t>
            </a:r>
          </a:p>
        </p:txBody>
      </p:sp>
      <p:sp>
        <p:nvSpPr>
          <p:cNvPr id="3" name="Title 2">
            <a:extLst>
              <a:ext uri="{FF2B5EF4-FFF2-40B4-BE49-F238E27FC236}">
                <a16:creationId xmlns:a16="http://schemas.microsoft.com/office/drawing/2014/main" id="{DD9A1E69-A780-4A8D-8118-AD15DD0C6922}"/>
              </a:ext>
            </a:extLst>
          </p:cNvPr>
          <p:cNvSpPr>
            <a:spLocks noGrp="1"/>
          </p:cNvSpPr>
          <p:nvPr>
            <p:ph type="title"/>
          </p:nvPr>
        </p:nvSpPr>
        <p:spPr>
          <a:xfrm>
            <a:off x="207512" y="835743"/>
            <a:ext cx="8238319" cy="380586"/>
          </a:xfrm>
        </p:spPr>
        <p:txBody>
          <a:bodyPr/>
          <a:lstStyle/>
          <a:p>
            <a:r>
              <a:rPr lang="de-DE" sz="3200" b="1" dirty="0"/>
              <a:t>A </a:t>
            </a:r>
            <a:r>
              <a:rPr lang="de-DE" sz="3200" b="1" dirty="0" err="1"/>
              <a:t>lay</a:t>
            </a:r>
            <a:r>
              <a:rPr lang="de-DE" sz="3200" b="1" dirty="0"/>
              <a:t> </a:t>
            </a:r>
            <a:r>
              <a:rPr lang="de-DE" sz="3200" b="1" dirty="0" err="1"/>
              <a:t>summary</a:t>
            </a:r>
            <a:r>
              <a:rPr lang="de-DE" sz="3200" b="1" dirty="0"/>
              <a:t>…</a:t>
            </a:r>
            <a:endParaRPr lang="en-US" sz="3200" b="1" dirty="0"/>
          </a:p>
        </p:txBody>
      </p:sp>
      <p:pic>
        <p:nvPicPr>
          <p:cNvPr id="5" name="Picture 4" descr="A person in a white shirt&#10;&#10;Description generated with high confidence">
            <a:extLst>
              <a:ext uri="{FF2B5EF4-FFF2-40B4-BE49-F238E27FC236}">
                <a16:creationId xmlns:a16="http://schemas.microsoft.com/office/drawing/2014/main" id="{5A39CA6B-371C-4908-A8FD-EC083AF1F533}"/>
              </a:ext>
            </a:extLst>
          </p:cNvPr>
          <p:cNvPicPr>
            <a:picLocks noChangeAspect="1"/>
          </p:cNvPicPr>
          <p:nvPr/>
        </p:nvPicPr>
        <p:blipFill rotWithShape="1">
          <a:blip r:embed="rId2"/>
          <a:srcRect t="8626" b="18626"/>
          <a:stretch/>
        </p:blipFill>
        <p:spPr>
          <a:xfrm>
            <a:off x="0" y="2017986"/>
            <a:ext cx="9143999" cy="4432974"/>
          </a:xfrm>
          <a:prstGeom prst="rect">
            <a:avLst/>
          </a:prstGeom>
        </p:spPr>
      </p:pic>
    </p:spTree>
    <p:extLst>
      <p:ext uri="{BB962C8B-B14F-4D97-AF65-F5344CB8AC3E}">
        <p14:creationId xmlns:p14="http://schemas.microsoft.com/office/powerpoint/2010/main" val="424132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EC252-8253-4284-8A31-BEB73B28A474}"/>
              </a:ext>
            </a:extLst>
          </p:cNvPr>
          <p:cNvSpPr/>
          <p:nvPr/>
        </p:nvSpPr>
        <p:spPr>
          <a:xfrm>
            <a:off x="1460810" y="2040672"/>
            <a:ext cx="6406375" cy="2776655"/>
          </a:xfrm>
          <a:prstGeom prst="rect">
            <a:avLst/>
          </a:prstGeom>
          <a:ln w="76200">
            <a:solidFill>
              <a:srgbClr val="0C0D0E"/>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9600" dirty="0"/>
              <a:t>HOW?</a:t>
            </a:r>
          </a:p>
        </p:txBody>
      </p:sp>
    </p:spTree>
    <p:extLst>
      <p:ext uri="{BB962C8B-B14F-4D97-AF65-F5344CB8AC3E}">
        <p14:creationId xmlns:p14="http://schemas.microsoft.com/office/powerpoint/2010/main" val="159310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C93081-8267-4E12-A860-EC9F8E0CFF4E}"/>
              </a:ext>
            </a:extLst>
          </p:cNvPr>
          <p:cNvSpPr txBox="1"/>
          <p:nvPr/>
        </p:nvSpPr>
        <p:spPr>
          <a:xfrm>
            <a:off x="579863" y="1473619"/>
            <a:ext cx="7984273" cy="3754874"/>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sz="2200" dirty="0">
                <a:solidFill>
                  <a:schemeClr val="accent1"/>
                </a:solidFill>
                <a:latin typeface="Arial" pitchFamily="34" charset="0"/>
                <a:cs typeface="Arial" pitchFamily="34" charset="0"/>
              </a:rPr>
              <a:t>“Anything, even the conceptually most complex material, can be written for general audiences without any dumbing down. Of course you have to explain things carefully. This goes back to Galileo, who wrote his great books as dialogues in Italian, not a treatises in Latin. And to Darwin, who wrote </a:t>
            </a:r>
            <a:r>
              <a:rPr lang="en-US" sz="2200" i="1" dirty="0">
                <a:solidFill>
                  <a:schemeClr val="accent1"/>
                </a:solidFill>
                <a:latin typeface="Arial" pitchFamily="34" charset="0"/>
                <a:cs typeface="Arial" pitchFamily="34" charset="0"/>
              </a:rPr>
              <a:t>The Origin of Species</a:t>
            </a:r>
            <a:r>
              <a:rPr lang="en-US" sz="2200" b="1" i="1" dirty="0">
                <a:solidFill>
                  <a:schemeClr val="accent1"/>
                </a:solidFill>
                <a:latin typeface="Arial" pitchFamily="34" charset="0"/>
                <a:cs typeface="Arial" pitchFamily="34" charset="0"/>
              </a:rPr>
              <a:t> </a:t>
            </a:r>
            <a:r>
              <a:rPr lang="en-US" sz="2200" dirty="0">
                <a:solidFill>
                  <a:schemeClr val="accent1"/>
                </a:solidFill>
                <a:latin typeface="Arial" pitchFamily="34" charset="0"/>
                <a:cs typeface="Arial" pitchFamily="34" charset="0"/>
              </a:rPr>
              <a:t>for general readers. I think a lot of people pick up Darwin’s book and assume it must be a popular version of some technical monograph, but there is no technical monograph. That’s what he wrote...”</a:t>
            </a:r>
          </a:p>
          <a:p>
            <a:endParaRPr lang="en-US" sz="2000" dirty="0">
              <a:solidFill>
                <a:schemeClr val="accent1"/>
              </a:solidFill>
              <a:latin typeface="Arial" pitchFamily="34" charset="0"/>
              <a:cs typeface="Arial" pitchFamily="34" charset="0"/>
            </a:endParaRPr>
          </a:p>
          <a:p>
            <a:r>
              <a:rPr lang="en-US" sz="2000" b="1" i="1" dirty="0">
                <a:solidFill>
                  <a:schemeClr val="accent1"/>
                </a:solidFill>
                <a:latin typeface="Arial" pitchFamily="34" charset="0"/>
                <a:cs typeface="Arial" pitchFamily="34" charset="0"/>
              </a:rPr>
              <a:t>-Stephen Jay Gould</a:t>
            </a:r>
          </a:p>
        </p:txBody>
      </p:sp>
    </p:spTree>
    <p:extLst>
      <p:ext uri="{BB962C8B-B14F-4D97-AF65-F5344CB8AC3E}">
        <p14:creationId xmlns:p14="http://schemas.microsoft.com/office/powerpoint/2010/main" val="3545178308"/>
      </p:ext>
    </p:extLst>
  </p:cSld>
  <p:clrMapOvr>
    <a:masterClrMapping/>
  </p:clrMapOvr>
</p:sld>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B4A1B-C11E-4DB3-8ABD-3A0525A158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33DEE3D-2AE3-4202-A056-707BF3CFB1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7978</TotalTime>
  <Words>1049</Words>
  <Application>Microsoft Office PowerPoint</Application>
  <PresentationFormat>On-screen Show (4:3)</PresentationFormat>
  <Paragraphs>228</Paragraphs>
  <Slides>38</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Arial Black</vt:lpstr>
      <vt:lpstr>Arial Bold</vt:lpstr>
      <vt:lpstr>Calibri</vt:lpstr>
      <vt:lpstr>Gadugi</vt:lpstr>
      <vt:lpstr>Lucida Grande</vt:lpstr>
      <vt:lpstr>OpenSansRegular</vt:lpstr>
      <vt:lpstr>RalewaySemiboldItalic</vt:lpstr>
      <vt:lpstr>Wingdings</vt:lpstr>
      <vt:lpstr>Custom Design</vt:lpstr>
      <vt:lpstr>1_Elsevier</vt:lpstr>
      <vt:lpstr>PowerPoint Presentation</vt:lpstr>
      <vt:lpstr>Guest Speakers</vt:lpstr>
      <vt:lpstr>PowerPoint Presentation</vt:lpstr>
      <vt:lpstr>A lay summary…</vt:lpstr>
      <vt:lpstr>A lay summary…</vt:lpstr>
      <vt:lpstr>A lay summary…</vt:lpstr>
      <vt:lpstr>A lay summary…</vt:lpstr>
      <vt:lpstr>PowerPoint Presentation</vt:lpstr>
      <vt:lpstr>PowerPoint Presentation</vt:lpstr>
      <vt:lpstr> YOUR STORY TO TELL...</vt:lpstr>
      <vt:lpstr>SAMPLE LAY SUMMARY OUTLINE</vt:lpstr>
      <vt:lpstr>FIRST IMPRESSIONS</vt:lpstr>
      <vt:lpstr>PowerPoint Presentation</vt:lpstr>
      <vt:lpstr>AVOID SCIENCE JARGON</vt:lpstr>
      <vt:lpstr>UNBOX THE SCIENCE</vt:lpstr>
      <vt:lpstr>FILTER</vt:lpstr>
      <vt:lpstr>“CUT TO THE CHASE”</vt:lpstr>
      <vt:lpstr>EXAMPLES</vt:lpstr>
      <vt:lpstr>CONNECT : STORYTELLING </vt:lpstr>
      <vt:lpstr>EXAMPLE : CONNECT </vt:lpstr>
      <vt:lpstr>THE FUTURE </vt:lpstr>
      <vt:lpstr>EXAMPLE : ACTION ITEM </vt:lpstr>
      <vt:lpstr>SHARPEN YOUR SKILLS </vt:lpstr>
      <vt:lpstr>PowerPoint Presentation</vt:lpstr>
      <vt:lpstr>PowerPoint Presentation</vt:lpstr>
      <vt:lpstr>THE PATH TO PUBLICATION</vt:lpstr>
      <vt:lpstr>WHERE LAY SUMMARIES LIVE?</vt:lpstr>
      <vt:lpstr>WHERE DO LAY SUMMARIES APPEAR?</vt:lpstr>
      <vt:lpstr>PowerPoint Presentation</vt:lpstr>
      <vt:lpstr>IN A NUTSHELL : THE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Reed Elsevier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Elsevier</dc:creator>
  <cp:lastModifiedBy>Kiriakopoulos, Elaine</cp:lastModifiedBy>
  <cp:revision>186</cp:revision>
  <dcterms:created xsi:type="dcterms:W3CDTF">2015-10-01T13:55:20Z</dcterms:created>
  <dcterms:modified xsi:type="dcterms:W3CDTF">2019-03-18T04:35:41Z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