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705" r:id="rId5"/>
  </p:sldMasterIdLst>
  <p:notesMasterIdLst>
    <p:notesMasterId r:id="rId26"/>
  </p:notesMasterIdLst>
  <p:sldIdLst>
    <p:sldId id="332" r:id="rId6"/>
    <p:sldId id="334" r:id="rId7"/>
    <p:sldId id="335" r:id="rId8"/>
    <p:sldId id="336" r:id="rId9"/>
    <p:sldId id="346" r:id="rId10"/>
    <p:sldId id="347" r:id="rId11"/>
    <p:sldId id="348" r:id="rId12"/>
    <p:sldId id="343" r:id="rId13"/>
    <p:sldId id="349" r:id="rId14"/>
    <p:sldId id="350" r:id="rId15"/>
    <p:sldId id="351" r:id="rId16"/>
    <p:sldId id="352" r:id="rId17"/>
    <p:sldId id="353" r:id="rId18"/>
    <p:sldId id="354" r:id="rId19"/>
    <p:sldId id="338" r:id="rId20"/>
    <p:sldId id="339" r:id="rId21"/>
    <p:sldId id="340" r:id="rId22"/>
    <p:sldId id="341" r:id="rId23"/>
    <p:sldId id="337" r:id="rId24"/>
    <p:sldId id="33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BF0"/>
    <a:srgbClr val="2B96D7"/>
    <a:srgbClr val="1B4853"/>
    <a:srgbClr val="505050"/>
    <a:srgbClr val="1E4852"/>
    <a:srgbClr val="333333"/>
    <a:srgbClr val="1E4851"/>
    <a:srgbClr val="53565A"/>
    <a:srgbClr val="A7A8A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6" autoAdjust="0"/>
    <p:restoredTop sz="50000" autoAdjust="0"/>
  </p:normalViewPr>
  <p:slideViewPr>
    <p:cSldViewPr snapToGrid="0" snapToObjects="1">
      <p:cViewPr varScale="1">
        <p:scale>
          <a:sx n="109" d="100"/>
          <a:sy n="109" d="100"/>
        </p:scale>
        <p:origin x="214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B7EF0-8823-4A67-BA1E-8346EF8AC83B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55C2-B58D-463F-9666-3FDCBEFAF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9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458851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8851" y="1500110"/>
            <a:ext cx="2570260" cy="2041724"/>
          </a:xfrm>
        </p:spPr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48072" y="1500110"/>
            <a:ext cx="2645627" cy="2041724"/>
          </a:xfrm>
        </p:spPr>
      </p:sp>
      <p:sp>
        <p:nvSpPr>
          <p:cNvPr id="1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28074" y="1500109"/>
            <a:ext cx="2570260" cy="2041724"/>
          </a:xfrm>
        </p:spPr>
      </p:sp>
      <p:sp>
        <p:nvSpPr>
          <p:cNvPr id="20" name="Content Placeholder 7"/>
          <p:cNvSpPr>
            <a:spLocks noGrp="1"/>
          </p:cNvSpPr>
          <p:nvPr>
            <p:ph idx="14"/>
          </p:nvPr>
        </p:nvSpPr>
        <p:spPr>
          <a:xfrm>
            <a:off x="3265312" y="3688074"/>
            <a:ext cx="2628388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Content Placeholder 8"/>
          <p:cNvSpPr>
            <a:spLocks noGrp="1"/>
          </p:cNvSpPr>
          <p:nvPr>
            <p:ph idx="15"/>
          </p:nvPr>
        </p:nvSpPr>
        <p:spPr>
          <a:xfrm>
            <a:off x="6128074" y="3688074"/>
            <a:ext cx="2570262" cy="2381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27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7977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endParaRPr lang="en-US" dirty="0"/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622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endParaRPr lang="en-US" dirty="0"/>
          </a:p>
        </p:txBody>
      </p:sp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   |   </a:t>
            </a:r>
            <a:fld id="{DA15E891-66B8-4B28-AB8F-05A4B1DE573C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/>
              <a:t>Subtitle of Slide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485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Place Picture here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-2413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9365" y="168345"/>
            <a:ext cx="1985954" cy="21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</a:t>
            </a:r>
            <a:r>
              <a:rPr lang="en-US"/>
              <a:t>If Necessary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168" y="228042"/>
            <a:ext cx="2142835" cy="226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31562" y="249859"/>
            <a:ext cx="985882" cy="147147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7513"/>
            <a:ext cx="9144000" cy="471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0505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0505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05050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835743"/>
            <a:ext cx="8238319" cy="380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0">
                <a:solidFill>
                  <a:srgbClr val="3AABF0"/>
                </a:solidFill>
                <a:latin typeface="+mj-lt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288740" y="6398256"/>
            <a:ext cx="587784" cy="336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505050"/>
                </a:solidFill>
              </a:rPr>
              <a:t>   |   </a:t>
            </a:r>
            <a:fld id="{DA15E891-66B8-4B28-AB8F-05A4B1DE573C}" type="slidenum">
              <a:rPr lang="en-US" sz="800" smtClean="0">
                <a:solidFill>
                  <a:srgbClr val="505050"/>
                </a:solidFill>
              </a:rPr>
              <a:pPr/>
              <a:t>‹#›</a:t>
            </a:fld>
            <a:endParaRPr lang="en-US" sz="800" dirty="0">
              <a:solidFill>
                <a:srgbClr val="505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0" y="96987"/>
            <a:ext cx="2020866" cy="459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90" y="162699"/>
            <a:ext cx="1301393" cy="33274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5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7594271" cy="125508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6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Cover Slide Title With Room For Second Line If Necessary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2816016"/>
            <a:ext cx="5472113" cy="3747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679769"/>
            <a:ext cx="2078508" cy="26861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 XX_XX_XX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4291842"/>
            <a:ext cx="3913188" cy="27240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Pr>
        <a:solidFill>
          <a:srgbClr val="1B48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3354314"/>
            <a:ext cx="4075112" cy="474288"/>
          </a:xfrm>
          <a:prstGeom prst="rect">
            <a:avLst/>
          </a:prstGeom>
        </p:spPr>
        <p:txBody>
          <a:bodyPr vert="horz"/>
          <a:lstStyle>
            <a:lvl1pPr marL="342900" marR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Questions? Get in touch.</a:t>
            </a:r>
          </a:p>
          <a:p>
            <a:pPr lvl="0"/>
            <a:endParaRPr lang="en-US" dirty="0"/>
          </a:p>
          <a:p>
            <a:pPr marL="342900" marR="0" lvl="0" indent="-256032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286232"/>
            <a:ext cx="6359563" cy="1445093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aseline="0">
                <a:solidFill>
                  <a:srgbClr val="3AABF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3835184"/>
            <a:ext cx="4075112" cy="975389"/>
          </a:xfrm>
          <a:prstGeom prst="rect">
            <a:avLst/>
          </a:prstGeom>
        </p:spPr>
        <p:txBody>
          <a:bodyPr vert="horz"/>
          <a:lstStyle>
            <a:lvl1pPr marL="86868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600" b="0" i="0" u="none" strike="noStrike" kern="1200" cap="none" spc="0" normalizeH="0" baseline="0" noProof="0">
                <a:cs typeface="Arial"/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First Last Name</a:t>
            </a:r>
          </a:p>
          <a:p>
            <a:pPr marL="86868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email@email.com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13" y="165879"/>
            <a:ext cx="1298402" cy="331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2" y="65374"/>
            <a:ext cx="2399016" cy="5452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546638"/>
            <a:ext cx="9144000" cy="0"/>
          </a:xfrm>
          <a:prstGeom prst="line">
            <a:avLst/>
          </a:prstGeom>
          <a:ln w="19050">
            <a:solidFill>
              <a:srgbClr val="3AAB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5"/>
          <a:stretch/>
        </p:blipFill>
        <p:spPr>
          <a:xfrm>
            <a:off x="0" y="5253573"/>
            <a:ext cx="9144000" cy="16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-7655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  |   </a:t>
            </a:r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7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0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write a case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199" y="2816016"/>
            <a:ext cx="5472113" cy="384384"/>
          </a:xfrm>
        </p:spPr>
        <p:txBody>
          <a:bodyPr/>
          <a:lstStyle/>
          <a:p>
            <a:r>
              <a:rPr lang="en-US" dirty="0"/>
              <a:t>… a brief guide for writing case reports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199" y="4890783"/>
            <a:ext cx="2078508" cy="2686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28 February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8" y="4291842"/>
            <a:ext cx="5380893" cy="272406"/>
          </a:xfrm>
        </p:spPr>
        <p:txBody>
          <a:bodyPr/>
          <a:lstStyle/>
          <a:p>
            <a:r>
              <a:rPr lang="en-US" dirty="0"/>
              <a:t>Prof. Oliver Kurzai, M.D., Editor in Chief </a:t>
            </a:r>
            <a:r>
              <a:rPr lang="en-US" i="1" dirty="0"/>
              <a:t>Medical Mycology Case Reports</a:t>
            </a:r>
          </a:p>
          <a:p>
            <a:r>
              <a:rPr lang="en-US" dirty="0">
                <a:solidFill>
                  <a:schemeClr val="bg1"/>
                </a:solidFill>
              </a:rPr>
              <a:t>Prof. </a:t>
            </a:r>
            <a:r>
              <a:rPr lang="en-US" dirty="0" err="1">
                <a:solidFill>
                  <a:schemeClr val="bg1"/>
                </a:solidFill>
              </a:rPr>
              <a:t>Adilia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Warris</a:t>
            </a:r>
            <a:r>
              <a:rPr lang="en-US" dirty="0">
                <a:solidFill>
                  <a:schemeClr val="bg1"/>
                </a:solidFill>
              </a:rPr>
              <a:t>, M.D., Editor </a:t>
            </a:r>
            <a:r>
              <a:rPr lang="en-US" dirty="0"/>
              <a:t>Medical </a:t>
            </a:r>
            <a:r>
              <a:rPr lang="en-US" i="1" dirty="0"/>
              <a:t>Mycology Case Reports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4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about figures?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We all like pictures!</a:t>
            </a:r>
          </a:p>
          <a:p>
            <a:r>
              <a:rPr lang="en-GB" dirty="0"/>
              <a:t>Pictures tell you more than a thousand words!</a:t>
            </a:r>
          </a:p>
          <a:p>
            <a:endParaRPr lang="en-GB" dirty="0"/>
          </a:p>
          <a:p>
            <a:r>
              <a:rPr lang="en-GB" dirty="0"/>
              <a:t>But it needs to have a function!</a:t>
            </a:r>
          </a:p>
          <a:p>
            <a:pPr lvl="1"/>
            <a:r>
              <a:rPr lang="en-GB" dirty="0"/>
              <a:t>macroscopic and microscopic images if a new causative microorganism is identified</a:t>
            </a:r>
          </a:p>
          <a:p>
            <a:pPr lvl="1"/>
            <a:r>
              <a:rPr lang="en-GB" dirty="0"/>
              <a:t>radiological images if activating sign in the diagnostic and therapeutic management of the patient</a:t>
            </a:r>
          </a:p>
          <a:p>
            <a:pPr lvl="1"/>
            <a:r>
              <a:rPr lang="en-GB" dirty="0"/>
              <a:t>photographs of the patient (anonymized) when </a:t>
            </a:r>
            <a:r>
              <a:rPr lang="en-GB" dirty="0" err="1"/>
              <a:t>mucocutaneous</a:t>
            </a:r>
            <a:r>
              <a:rPr lang="en-GB" dirty="0"/>
              <a:t> disease, skin rashes, </a:t>
            </a:r>
            <a:r>
              <a:rPr lang="en-GB" dirty="0" err="1"/>
              <a:t>dysmorphologies</a:t>
            </a:r>
            <a:r>
              <a:rPr lang="en-GB" dirty="0"/>
              <a:t>, visible abnormalities during physical exam (e.g. severe inguinal lymphadenopathy; a red and swollen joint)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502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Attract attention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sz="2100" dirty="0"/>
              <a:t>Title</a:t>
            </a:r>
          </a:p>
          <a:p>
            <a:pPr lvl="1"/>
            <a:r>
              <a:rPr lang="en-GB" dirty="0"/>
              <a:t>Concise</a:t>
            </a:r>
          </a:p>
          <a:p>
            <a:pPr lvl="1"/>
            <a:r>
              <a:rPr lang="en-GB" dirty="0"/>
              <a:t>Informative</a:t>
            </a:r>
          </a:p>
          <a:p>
            <a:pPr lvl="1"/>
            <a:r>
              <a:rPr lang="en-GB" dirty="0"/>
              <a:t>Relevant</a:t>
            </a:r>
          </a:p>
          <a:p>
            <a:pPr lvl="1"/>
            <a:r>
              <a:rPr lang="en-GB" dirty="0"/>
              <a:t>Attractive!</a:t>
            </a:r>
          </a:p>
          <a:p>
            <a:pPr marL="0" indent="0">
              <a:buNone/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1115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Attractive titles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900" i="1" dirty="0"/>
              <a:t>‘Two cases of </a:t>
            </a:r>
            <a:r>
              <a:rPr lang="en-GB" sz="1900" i="1" dirty="0" err="1"/>
              <a:t>Emergomyces</a:t>
            </a:r>
            <a:r>
              <a:rPr lang="en-GB" sz="1900" i="1" dirty="0"/>
              <a:t> </a:t>
            </a:r>
            <a:r>
              <a:rPr lang="en-GB" sz="1900" i="1" dirty="0" err="1"/>
              <a:t>pasteurianus</a:t>
            </a:r>
            <a:r>
              <a:rPr lang="en-GB" sz="1900" i="1" dirty="0"/>
              <a:t> infection in immunocompromised patients in the Netherlands’</a:t>
            </a:r>
          </a:p>
          <a:p>
            <a:pPr marL="457200" lvl="1" indent="0">
              <a:buNone/>
            </a:pPr>
            <a:r>
              <a:rPr lang="en-GB" sz="1900" dirty="0"/>
              <a:t>	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versus</a:t>
            </a:r>
          </a:p>
          <a:p>
            <a:pPr marL="457200" lvl="1" indent="0">
              <a:buNone/>
            </a:pPr>
            <a:r>
              <a:rPr lang="en-GB" sz="1900" i="1" dirty="0"/>
              <a:t>		‘First two cases of </a:t>
            </a:r>
            <a:r>
              <a:rPr lang="en-GB" sz="1900" i="1" dirty="0" err="1"/>
              <a:t>Emergomyces</a:t>
            </a:r>
            <a:r>
              <a:rPr lang="en-GB" sz="1900" i="1" dirty="0"/>
              <a:t> </a:t>
            </a:r>
            <a:r>
              <a:rPr lang="en-GB" sz="1900" i="1" dirty="0" err="1"/>
              <a:t>pasteurianus</a:t>
            </a:r>
            <a:r>
              <a:rPr lang="en-GB" sz="1900" i="1" dirty="0"/>
              <a:t> infection 		diagnosed in the Netherlands’</a:t>
            </a:r>
          </a:p>
          <a:p>
            <a:pPr marL="457200" lvl="1" indent="0">
              <a:buNone/>
            </a:pPr>
            <a:endParaRPr lang="en-GB" sz="1900" i="1" dirty="0"/>
          </a:p>
          <a:p>
            <a:pPr marL="457200" lvl="1" indent="0">
              <a:buNone/>
            </a:pPr>
            <a:r>
              <a:rPr lang="en-GB" sz="1900" i="1" dirty="0"/>
              <a:t>‘Treatment of cerebral </a:t>
            </a:r>
            <a:r>
              <a:rPr lang="en-GB" sz="1900" i="1" dirty="0" err="1"/>
              <a:t>mucormycosis</a:t>
            </a:r>
            <a:r>
              <a:rPr lang="en-GB" sz="1900" i="1" dirty="0"/>
              <a:t> with drug therapy alone: a case report’</a:t>
            </a:r>
          </a:p>
          <a:p>
            <a:pPr marL="457200" lvl="1" indent="0">
              <a:buNone/>
            </a:pPr>
            <a:r>
              <a:rPr lang="en-GB" sz="1900" i="1" dirty="0"/>
              <a:t>	</a:t>
            </a:r>
            <a:r>
              <a:rPr lang="en-GB" sz="1900" dirty="0">
                <a:solidFill>
                  <a:schemeClr val="accent6">
                    <a:lumMod val="50000"/>
                  </a:schemeClr>
                </a:solidFill>
              </a:rPr>
              <a:t>versus</a:t>
            </a:r>
          </a:p>
          <a:p>
            <a:pPr marL="457200" lvl="1" indent="0">
              <a:buNone/>
            </a:pPr>
            <a:r>
              <a:rPr lang="en-GB" sz="1900" i="1" dirty="0"/>
              <a:t>		‘Successful outcome of cerebral </a:t>
            </a:r>
            <a:r>
              <a:rPr lang="en-GB" sz="1900" i="1" dirty="0" err="1"/>
              <a:t>mucormycosis</a:t>
            </a:r>
            <a:r>
              <a:rPr lang="en-GB" sz="1900" i="1" dirty="0"/>
              <a:t> with drug 		therapy alone’</a:t>
            </a:r>
          </a:p>
        </p:txBody>
      </p:sp>
    </p:spTree>
    <p:extLst>
      <p:ext uri="{BB962C8B-B14F-4D97-AF65-F5344CB8AC3E}">
        <p14:creationId xmlns:p14="http://schemas.microsoft.com/office/powerpoint/2010/main" val="110972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Introduction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DO</a:t>
            </a:r>
          </a:p>
          <a:p>
            <a:r>
              <a:rPr lang="en-GB" sz="2100" dirty="0"/>
              <a:t>Set the scene</a:t>
            </a:r>
          </a:p>
          <a:p>
            <a:endParaRPr lang="en-GB" sz="2100" dirty="0"/>
          </a:p>
          <a:p>
            <a:pPr marL="0" indent="0">
              <a:buNone/>
            </a:pPr>
            <a:r>
              <a:rPr lang="en-GB" sz="2100" dirty="0"/>
              <a:t>DON’T</a:t>
            </a:r>
          </a:p>
          <a:p>
            <a:r>
              <a:rPr lang="en-GB" sz="2100" dirty="0"/>
              <a:t>Don’t provide an extensive overview of each aspect of the disease your patient is suffering from</a:t>
            </a:r>
          </a:p>
          <a:p>
            <a:pPr lvl="1"/>
            <a:r>
              <a:rPr lang="en-GB" dirty="0"/>
              <a:t>the reader will get bored before the actual part starts of</a:t>
            </a:r>
          </a:p>
        </p:txBody>
      </p:sp>
    </p:spTree>
    <p:extLst>
      <p:ext uri="{BB962C8B-B14F-4D97-AF65-F5344CB8AC3E}">
        <p14:creationId xmlns:p14="http://schemas.microsoft.com/office/powerpoint/2010/main" val="267278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Discussion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8176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dirty="0"/>
              <a:t>DO</a:t>
            </a:r>
          </a:p>
          <a:p>
            <a:r>
              <a:rPr lang="en-GB" sz="2100" dirty="0"/>
              <a:t>Start with the main points why this case report is of importance</a:t>
            </a:r>
            <a:endParaRPr lang="en-GB" sz="1900" dirty="0"/>
          </a:p>
          <a:p>
            <a:r>
              <a:rPr lang="en-GB" sz="2100" dirty="0"/>
              <a:t>Summarize the aspects to be discussed</a:t>
            </a:r>
          </a:p>
          <a:p>
            <a:r>
              <a:rPr lang="en-GB" sz="2100" dirty="0"/>
              <a:t>Stay focussed</a:t>
            </a:r>
          </a:p>
          <a:p>
            <a:pPr marL="0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dirty="0"/>
              <a:t>DON’T</a:t>
            </a:r>
          </a:p>
          <a:p>
            <a:r>
              <a:rPr lang="en-GB" sz="2100" dirty="0"/>
              <a:t>Don’t summarize the case report as such</a:t>
            </a:r>
          </a:p>
          <a:p>
            <a:r>
              <a:rPr lang="en-GB" sz="2100" dirty="0"/>
              <a:t>Don’t provide an extensive overview of all aspects of the disease your patient is suffering from</a:t>
            </a:r>
          </a:p>
        </p:txBody>
      </p:sp>
    </p:spTree>
    <p:extLst>
      <p:ext uri="{BB962C8B-B14F-4D97-AF65-F5344CB8AC3E}">
        <p14:creationId xmlns:p14="http://schemas.microsoft.com/office/powerpoint/2010/main" val="109966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de-DE" i="1" dirty="0"/>
              <a:t>A </a:t>
            </a:r>
            <a:r>
              <a:rPr lang="de-DE" i="1" dirty="0" err="1"/>
              <a:t>case</a:t>
            </a:r>
            <a:r>
              <a:rPr lang="de-DE" i="1" dirty="0"/>
              <a:t> </a:t>
            </a:r>
            <a:r>
              <a:rPr lang="de-DE" i="1" dirty="0" err="1"/>
              <a:t>report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a </a:t>
            </a:r>
            <a:r>
              <a:rPr lang="de-DE" i="1" dirty="0" err="1"/>
              <a:t>detailed</a:t>
            </a:r>
            <a:r>
              <a:rPr lang="de-DE" i="1" dirty="0"/>
              <a:t> </a:t>
            </a:r>
            <a:r>
              <a:rPr lang="de-DE" i="1" dirty="0" err="1"/>
              <a:t>description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an individual </a:t>
            </a:r>
            <a:r>
              <a:rPr lang="de-DE" i="1" dirty="0" err="1"/>
              <a:t>patients</a:t>
            </a:r>
            <a:r>
              <a:rPr lang="de-DE" i="1" dirty="0"/>
              <a:t> </a:t>
            </a:r>
            <a:r>
              <a:rPr lang="de-DE" i="1" dirty="0" err="1"/>
              <a:t>clinical</a:t>
            </a:r>
            <a:r>
              <a:rPr lang="de-DE" i="1" dirty="0"/>
              <a:t> </a:t>
            </a:r>
            <a:r>
              <a:rPr lang="de-DE" i="1" dirty="0" err="1"/>
              <a:t>course</a:t>
            </a:r>
            <a:r>
              <a:rPr lang="de-DE" i="1" dirty="0"/>
              <a:t> – due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its</a:t>
            </a:r>
            <a:r>
              <a:rPr lang="de-DE" i="1" dirty="0"/>
              <a:t> </a:t>
            </a:r>
            <a:r>
              <a:rPr lang="de-DE" i="1" dirty="0" err="1"/>
              <a:t>very</a:t>
            </a:r>
            <a:r>
              <a:rPr lang="de-DE" i="1" dirty="0"/>
              <a:t> </a:t>
            </a:r>
            <a:r>
              <a:rPr lang="de-DE" i="1" dirty="0" err="1"/>
              <a:t>nature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will </a:t>
            </a:r>
            <a:r>
              <a:rPr lang="de-DE" i="1" dirty="0" err="1"/>
              <a:t>likely</a:t>
            </a:r>
            <a:r>
              <a:rPr lang="de-DE" i="1" dirty="0"/>
              <a:t> </a:t>
            </a:r>
            <a:r>
              <a:rPr lang="de-DE" i="1" dirty="0" err="1"/>
              <a:t>almost</a:t>
            </a:r>
            <a:r>
              <a:rPr lang="de-DE" i="1" dirty="0"/>
              <a:t> </a:t>
            </a:r>
            <a:r>
              <a:rPr lang="de-DE" i="1" dirty="0" err="1"/>
              <a:t>always</a:t>
            </a:r>
            <a:r>
              <a:rPr lang="de-DE" i="1" dirty="0"/>
              <a:t> </a:t>
            </a:r>
            <a:r>
              <a:rPr lang="de-DE" i="1" dirty="0" err="1"/>
              <a:t>contain</a:t>
            </a:r>
            <a:r>
              <a:rPr lang="de-DE" i="1" dirty="0"/>
              <a:t> </a:t>
            </a:r>
            <a:r>
              <a:rPr lang="de-DE" i="1" dirty="0" err="1"/>
              <a:t>information</a:t>
            </a:r>
            <a:r>
              <a:rPr lang="de-DE" i="1" dirty="0"/>
              <a:t>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could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traced</a:t>
            </a:r>
            <a:r>
              <a:rPr lang="de-DE" i="1" dirty="0"/>
              <a:t> back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patient</a:t>
            </a:r>
            <a:r>
              <a:rPr lang="de-DE" i="1" dirty="0"/>
              <a:t>!</a:t>
            </a:r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endParaRPr lang="de-DE" dirty="0"/>
          </a:p>
          <a:p>
            <a:pPr marL="0" indent="0" algn="just">
              <a:buNone/>
            </a:pPr>
            <a:r>
              <a:rPr lang="de-DE" b="1" dirty="0" err="1"/>
              <a:t>Consent</a:t>
            </a:r>
            <a:r>
              <a:rPr lang="de-DE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 err="1"/>
              <a:t>Inform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 err="1"/>
              <a:t>Discuss</a:t>
            </a:r>
            <a:r>
              <a:rPr lang="de-DE" dirty="0"/>
              <a:t> potential </a:t>
            </a:r>
            <a:r>
              <a:rPr lang="de-DE" dirty="0" err="1"/>
              <a:t>images</a:t>
            </a:r>
            <a:r>
              <a:rPr lang="de-DE" dirty="0"/>
              <a:t>, </a:t>
            </a:r>
            <a:r>
              <a:rPr lang="de-DE" dirty="0" err="1"/>
              <a:t>especially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consent</a:t>
            </a:r>
            <a:r>
              <a:rPr lang="de-DE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else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do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to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consider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679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Do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need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informed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consent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patient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3961287"/>
            <a:ext cx="8238318" cy="219860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Do not </a:t>
            </a:r>
            <a:r>
              <a:rPr lang="de-DE" dirty="0" err="1"/>
              <a:t>reveal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identity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journal</a:t>
            </a:r>
            <a:r>
              <a:rPr lang="de-DE" dirty="0"/>
              <a:t> (e.g.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submitting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IC form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Special </a:t>
            </a:r>
            <a:r>
              <a:rPr lang="de-DE" b="1" dirty="0" err="1"/>
              <a:t>circumstances</a:t>
            </a:r>
            <a:r>
              <a:rPr lang="de-DE" b="1" dirty="0"/>
              <a:t>:</a:t>
            </a:r>
          </a:p>
          <a:p>
            <a:pPr lvl="0"/>
            <a:r>
              <a:rPr lang="de-DE" dirty="0"/>
              <a:t>Patient </a:t>
            </a:r>
            <a:r>
              <a:rPr lang="de-DE" dirty="0" err="1"/>
              <a:t>deceased</a:t>
            </a:r>
            <a:r>
              <a:rPr lang="de-DE" dirty="0"/>
              <a:t> (relatives), </a:t>
            </a:r>
            <a:r>
              <a:rPr lang="de-DE" dirty="0" err="1"/>
              <a:t>pediatric</a:t>
            </a:r>
            <a:r>
              <a:rPr lang="de-DE" dirty="0"/>
              <a:t> (</a:t>
            </a:r>
            <a:r>
              <a:rPr lang="de-DE" dirty="0" err="1"/>
              <a:t>parents</a:t>
            </a:r>
            <a:r>
              <a:rPr lang="de-DE" dirty="0"/>
              <a:t>)</a:t>
            </a:r>
          </a:p>
          <a:p>
            <a:pPr lvl="0"/>
            <a:r>
              <a:rPr lang="de-DE" dirty="0"/>
              <a:t>Patient </a:t>
            </a:r>
            <a:r>
              <a:rPr lang="de-DE" dirty="0" err="1"/>
              <a:t>unavailable</a:t>
            </a:r>
            <a:endParaRPr lang="de-DE" dirty="0"/>
          </a:p>
          <a:p>
            <a:pPr lvl="0"/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consent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patients</a:t>
            </a:r>
            <a:r>
              <a:rPr lang="de-DE" dirty="0"/>
              <a:t> (upon </a:t>
            </a:r>
            <a:r>
              <a:rPr lang="de-DE" dirty="0" err="1"/>
              <a:t>admission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hospital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66760" t="29423" r="18366" b="9869"/>
          <a:stretch/>
        </p:blipFill>
        <p:spPr>
          <a:xfrm>
            <a:off x="4006976" y="2117738"/>
            <a:ext cx="624253" cy="14331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7000"/>
                    </a14:imgEffect>
                  </a14:imgLayer>
                </a14:imgProps>
              </a:ext>
            </a:extLst>
          </a:blip>
          <a:srcRect l="54579" t="36474" r="20577" b="30321"/>
          <a:stretch/>
        </p:blipFill>
        <p:spPr>
          <a:xfrm>
            <a:off x="1243745" y="2481587"/>
            <a:ext cx="938327" cy="7054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2000" contrast="9000"/>
                    </a14:imgEffect>
                  </a14:imgLayer>
                </a14:imgProps>
              </a:ext>
            </a:extLst>
          </a:blip>
          <a:srcRect l="42825" t="29660" r="9450" b="23476"/>
          <a:stretch/>
        </p:blipFill>
        <p:spPr>
          <a:xfrm>
            <a:off x="6534153" y="2302538"/>
            <a:ext cx="1119961" cy="61858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354988" y="2916469"/>
            <a:ext cx="1478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My</a:t>
            </a:r>
            <a:r>
              <a:rPr lang="de-DE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favourite</a:t>
            </a:r>
            <a:r>
              <a:rPr lang="de-DE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Case Report Journal</a:t>
            </a:r>
          </a:p>
        </p:txBody>
      </p:sp>
      <p:sp>
        <p:nvSpPr>
          <p:cNvPr id="9" name="Nach oben gekrümmter Pfeil 8"/>
          <p:cNvSpPr/>
          <p:nvPr/>
        </p:nvSpPr>
        <p:spPr>
          <a:xfrm>
            <a:off x="2386521" y="3205916"/>
            <a:ext cx="1469985" cy="344968"/>
          </a:xfrm>
          <a:prstGeom prst="curvedUpArrow">
            <a:avLst>
              <a:gd name="adj1" fmla="val 25000"/>
              <a:gd name="adj2" fmla="val 104994"/>
              <a:gd name="adj3" fmla="val 4258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Nach oben gekrümmter Pfeil 9"/>
          <p:cNvSpPr/>
          <p:nvPr/>
        </p:nvSpPr>
        <p:spPr>
          <a:xfrm rot="10800000">
            <a:off x="2259272" y="2117738"/>
            <a:ext cx="1469985" cy="344968"/>
          </a:xfrm>
          <a:prstGeom prst="curvedUpArrow">
            <a:avLst>
              <a:gd name="adj1" fmla="val 25000"/>
              <a:gd name="adj2" fmla="val 104994"/>
              <a:gd name="adj3" fmla="val 42586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00232" y="220109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asks</a:t>
            </a:r>
            <a:r>
              <a:rPr lang="de-DE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</a:t>
            </a:r>
            <a:endParaRPr lang="de-DE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04427" y="315974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gives</a:t>
            </a:r>
            <a:endParaRPr lang="de-DE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44007" y="2511241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informed</a:t>
            </a:r>
            <a:endParaRPr lang="de-D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consent</a:t>
            </a:r>
            <a:endParaRPr lang="de-D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4847698" y="2611829"/>
            <a:ext cx="1246617" cy="41493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181020" y="1683044"/>
            <a:ext cx="256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confirms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that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informed</a:t>
            </a:r>
            <a:endParaRPr lang="de-D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consent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has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been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given</a:t>
            </a:r>
            <a:endParaRPr lang="de-DE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84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199" y="835743"/>
            <a:ext cx="8363416" cy="380586"/>
          </a:xfrm>
        </p:spPr>
        <p:txBody>
          <a:bodyPr/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case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publish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informed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consent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200" y="1967696"/>
            <a:ext cx="8238318" cy="4430560"/>
          </a:xfrm>
        </p:spPr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message</a:t>
            </a:r>
            <a:endParaRPr lang="de-DE" dirty="0"/>
          </a:p>
          <a:p>
            <a:r>
              <a:rPr lang="de-DE" dirty="0" err="1"/>
              <a:t>Impossible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obtain</a:t>
            </a:r>
            <a:r>
              <a:rPr lang="de-DE" dirty="0"/>
              <a:t> </a:t>
            </a:r>
            <a:r>
              <a:rPr lang="de-DE" dirty="0" err="1"/>
              <a:t>informed</a:t>
            </a:r>
            <a:r>
              <a:rPr lang="de-DE" dirty="0"/>
              <a:t> </a:t>
            </a:r>
            <a:r>
              <a:rPr lang="de-DE" dirty="0" err="1"/>
              <a:t>consent</a:t>
            </a:r>
            <a:r>
              <a:rPr lang="de-DE" dirty="0"/>
              <a:t> </a:t>
            </a:r>
            <a:r>
              <a:rPr lang="de-DE" dirty="0" err="1"/>
              <a:t>despite</a:t>
            </a:r>
            <a:r>
              <a:rPr lang="de-DE" dirty="0"/>
              <a:t> all </a:t>
            </a:r>
            <a:r>
              <a:rPr lang="de-DE" dirty="0" err="1"/>
              <a:t>efforts</a:t>
            </a:r>
            <a:endParaRPr lang="de-DE" dirty="0"/>
          </a:p>
          <a:p>
            <a:r>
              <a:rPr lang="de-DE" dirty="0" err="1"/>
              <a:t>Benefit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outweighs</a:t>
            </a:r>
            <a:r>
              <a:rPr lang="de-DE" dirty="0"/>
              <a:t> potential </a:t>
            </a:r>
            <a:r>
              <a:rPr lang="de-DE" dirty="0" err="1"/>
              <a:t>harm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sz="1400" i="1" dirty="0"/>
              <a:t>(Kleinert </a:t>
            </a:r>
            <a:r>
              <a:rPr lang="de-DE" sz="1400" i="1" dirty="0" err="1"/>
              <a:t>and</a:t>
            </a:r>
            <a:r>
              <a:rPr lang="de-DE" sz="1400" i="1" dirty="0"/>
              <a:t> Wagner, </a:t>
            </a:r>
            <a:r>
              <a:rPr lang="de-DE" sz="1400" i="1" dirty="0" err="1"/>
              <a:t>Committee</a:t>
            </a:r>
            <a:r>
              <a:rPr lang="de-DE" sz="1400" i="1" dirty="0"/>
              <a:t> on </a:t>
            </a:r>
            <a:r>
              <a:rPr lang="de-DE" sz="1400" i="1" dirty="0" err="1"/>
              <a:t>Publication</a:t>
            </a:r>
            <a:r>
              <a:rPr lang="de-DE" sz="1400" i="1" dirty="0"/>
              <a:t> </a:t>
            </a:r>
            <a:r>
              <a:rPr lang="de-DE" sz="1400" i="1" dirty="0" err="1"/>
              <a:t>Ethics</a:t>
            </a:r>
            <a:r>
              <a:rPr lang="de-DE" sz="1400" i="1" dirty="0"/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367963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Clinical </a:t>
            </a:r>
            <a:r>
              <a:rPr lang="de-DE" dirty="0" err="1"/>
              <a:t>Medicine</a:t>
            </a:r>
            <a:r>
              <a:rPr lang="de-DE" dirty="0"/>
              <a:t> Journals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Case Report Journals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b="1" dirty="0"/>
          </a:p>
          <a:p>
            <a:r>
              <a:rPr lang="de-DE" b="1" dirty="0"/>
              <a:t>Open Access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journal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select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" name="Kreuz 3"/>
          <p:cNvSpPr/>
          <p:nvPr/>
        </p:nvSpPr>
        <p:spPr>
          <a:xfrm>
            <a:off x="1037862" y="2106591"/>
            <a:ext cx="381965" cy="358817"/>
          </a:xfrm>
          <a:prstGeom prst="plus">
            <a:avLst>
              <a:gd name="adj" fmla="val 39516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Kreuz 4"/>
          <p:cNvSpPr/>
          <p:nvPr/>
        </p:nvSpPr>
        <p:spPr>
          <a:xfrm>
            <a:off x="1043650" y="4272986"/>
            <a:ext cx="381965" cy="358817"/>
          </a:xfrm>
          <a:prstGeom prst="plus">
            <a:avLst>
              <a:gd name="adj" fmla="val 39516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15758" y="2126854"/>
            <a:ext cx="2946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Impact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Factor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15758" y="2767102"/>
            <a:ext cx="4905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Case Reports „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unwanted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“, high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chances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rejection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relatively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processes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15758" y="4268125"/>
            <a:ext cx="6580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Specialized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publishing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default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rejection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case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repositories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easily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accessible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readers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search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functions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Often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faster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review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(e.g. MMCR ~2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weeks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decision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815758" y="5410135"/>
            <a:ext cx="5019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impact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visibility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individual </a:t>
            </a:r>
            <a:r>
              <a:rPr lang="de-DE" sz="1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</a:t>
            </a:r>
            <a:endParaRPr lang="de-DE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43650" y="3000758"/>
            <a:ext cx="381965" cy="963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043650" y="5537957"/>
            <a:ext cx="381965" cy="963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6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de-DE" dirty="0"/>
              <a:t>Green BN, Johnson CD.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. </a:t>
            </a:r>
            <a:r>
              <a:rPr lang="de-DE" i="1" dirty="0"/>
              <a:t>J </a:t>
            </a:r>
            <a:r>
              <a:rPr lang="de-DE" i="1" dirty="0" err="1"/>
              <a:t>Chiropr</a:t>
            </a:r>
            <a:r>
              <a:rPr lang="de-DE" i="1" dirty="0"/>
              <a:t> </a:t>
            </a:r>
            <a:r>
              <a:rPr lang="de-DE" i="1" dirty="0" err="1"/>
              <a:t>Med</a:t>
            </a:r>
            <a:r>
              <a:rPr lang="de-DE" i="1" dirty="0"/>
              <a:t> 2006</a:t>
            </a:r>
          </a:p>
          <a:p>
            <a:pPr algn="just"/>
            <a:endParaRPr lang="de-DE" i="1" dirty="0"/>
          </a:p>
          <a:p>
            <a:pPr algn="just"/>
            <a:r>
              <a:rPr lang="de-DE" dirty="0" err="1"/>
              <a:t>Rison</a:t>
            </a:r>
            <a:r>
              <a:rPr lang="de-DE" dirty="0"/>
              <a:t> RA. A </a:t>
            </a:r>
            <a:r>
              <a:rPr lang="de-DE" dirty="0" err="1"/>
              <a:t>guide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Journal </a:t>
            </a:r>
            <a:r>
              <a:rPr lang="de-DE" dirty="0" err="1"/>
              <a:t>of</a:t>
            </a:r>
            <a:r>
              <a:rPr lang="de-DE" dirty="0"/>
              <a:t> Medical Case Reports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BioMed</a:t>
            </a:r>
            <a:r>
              <a:rPr lang="de-DE" dirty="0"/>
              <a:t> Central Research Notes</a:t>
            </a:r>
            <a:r>
              <a:rPr lang="de-DE" i="1" dirty="0"/>
              <a:t>. J </a:t>
            </a:r>
            <a:r>
              <a:rPr lang="de-DE" i="1" dirty="0" err="1"/>
              <a:t>Med</a:t>
            </a:r>
            <a:r>
              <a:rPr lang="de-DE" i="1" dirty="0"/>
              <a:t> Case Reports 2013</a:t>
            </a:r>
          </a:p>
          <a:p>
            <a:pPr algn="just"/>
            <a:endParaRPr lang="de-DE" i="1" dirty="0"/>
          </a:p>
          <a:p>
            <a:pPr algn="just"/>
            <a:r>
              <a:rPr lang="en-US" dirty="0"/>
              <a:t>Stokes V, </a:t>
            </a:r>
            <a:r>
              <a:rPr lang="en-US" dirty="0" err="1"/>
              <a:t>Fertleman</a:t>
            </a:r>
            <a:r>
              <a:rPr lang="en-US" dirty="0"/>
              <a:t> C. Writing a case report in 10 steps. British Med J 2015; 350: h2693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Sun Z. Tips for writing a case report for the novice author. J Med </a:t>
            </a:r>
            <a:r>
              <a:rPr lang="en-US" dirty="0" err="1"/>
              <a:t>Radiat</a:t>
            </a:r>
            <a:r>
              <a:rPr lang="en-US" dirty="0"/>
              <a:t> Sci. 2013 Sep; 60(3): 108–113. </a:t>
            </a:r>
          </a:p>
          <a:p>
            <a:pPr algn="just"/>
            <a:endParaRPr lang="en-US" dirty="0"/>
          </a:p>
          <a:p>
            <a:pPr algn="just"/>
            <a:endParaRPr lang="de-DE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Relevant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Literature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2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About the speakers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57199" y="4167196"/>
            <a:ext cx="4378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Oliver Kurzai, M.D. 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University of Würzburg, Germany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Editor in Chief,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Medical Mycology Case Reports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Chair for Medical Microbiology and Mycology, Specialist recognition for Microbiology, Virology and Infection Epidemiology. </a:t>
            </a: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29200" y="4167195"/>
            <a:ext cx="3991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Adilia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2">
                    <a:lumMod val="50000"/>
                  </a:schemeClr>
                </a:solidFill>
              </a:rPr>
              <a:t>Warris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  <a:t>, M.D. 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University of Aberdeen, Scotland</a:t>
            </a:r>
          </a:p>
          <a:p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Editor, </a:t>
            </a:r>
            <a:r>
              <a:rPr lang="en-US" sz="1600" i="1" dirty="0">
                <a:solidFill>
                  <a:schemeClr val="accent2">
                    <a:lumMod val="50000"/>
                  </a:schemeClr>
                </a:solidFill>
              </a:rPr>
              <a:t>Medical Mycology Case Reports</a:t>
            </a: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Paediatric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infectious diseases specialist, Co-director of the MRC Centre for Medical Mycology, Chair of the European 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Paediatric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Mycology Network (</a:t>
            </a:r>
            <a:r>
              <a:rPr lang="en-US" sz="1600" dirty="0" err="1">
                <a:solidFill>
                  <a:schemeClr val="accent2">
                    <a:lumMod val="50000"/>
                  </a:schemeClr>
                </a:solidFill>
              </a:rPr>
              <a:t>EPMyN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).</a:t>
            </a:r>
            <a:endParaRPr lang="en-US" sz="16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600" y="1735649"/>
            <a:ext cx="1912226" cy="19122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t="8135" r="20234" b="4299"/>
          <a:stretch/>
        </p:blipFill>
        <p:spPr>
          <a:xfrm>
            <a:off x="1348254" y="1735649"/>
            <a:ext cx="1913692" cy="19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40" y="1032186"/>
            <a:ext cx="6359563" cy="848112"/>
          </a:xfrm>
        </p:spPr>
        <p:txBody>
          <a:bodyPr>
            <a:normAutofit/>
          </a:bodyPr>
          <a:lstStyle/>
          <a:p>
            <a:r>
              <a:rPr lang="en-US" dirty="0"/>
              <a:t>Thank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7440" y="4944479"/>
            <a:ext cx="5082210" cy="2271976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4800" kern="1200" baseline="0">
                <a:solidFill>
                  <a:srgbClr val="3AABF0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79" y="2134344"/>
            <a:ext cx="3630766" cy="2556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440" y="2389036"/>
            <a:ext cx="4075112" cy="474288"/>
          </a:xfrm>
        </p:spPr>
        <p:txBody>
          <a:bodyPr/>
          <a:lstStyle/>
          <a:p>
            <a:r>
              <a:rPr lang="en-US" sz="2000" dirty="0"/>
              <a:t>Ask your questions on: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440" y="3117370"/>
            <a:ext cx="4075112" cy="975389"/>
          </a:xfrm>
        </p:spPr>
        <p:txBody>
          <a:bodyPr/>
          <a:lstStyle/>
          <a:p>
            <a:r>
              <a:rPr lang="en-US" dirty="0"/>
              <a:t>Researcher Academy </a:t>
            </a:r>
            <a:r>
              <a:rPr lang="en-US" dirty="0" err="1"/>
              <a:t>Mendeley</a:t>
            </a:r>
            <a:r>
              <a:rPr lang="en-US" dirty="0"/>
              <a:t> group </a:t>
            </a:r>
          </a:p>
          <a:p>
            <a:r>
              <a:rPr lang="en-US" dirty="0"/>
              <a:t>Follow us on Twitter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Description </a:t>
            </a:r>
            <a:r>
              <a:rPr lang="de-DE" dirty="0" err="1"/>
              <a:t>of</a:t>
            </a:r>
            <a:r>
              <a:rPr lang="de-DE" dirty="0"/>
              <a:t> an individual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case</a:t>
            </a:r>
            <a:endParaRPr lang="de-DE" dirty="0"/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outline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, </a:t>
            </a:r>
            <a:r>
              <a:rPr lang="de-DE" dirty="0" err="1"/>
              <a:t>diagnosis</a:t>
            </a:r>
            <a:r>
              <a:rPr lang="de-DE" dirty="0"/>
              <a:t>,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decisions</a:t>
            </a:r>
            <a:r>
              <a:rPr lang="de-DE" dirty="0"/>
              <a:t>, </a:t>
            </a:r>
            <a:r>
              <a:rPr lang="de-DE" dirty="0" err="1"/>
              <a:t>outcome</a:t>
            </a:r>
            <a:endParaRPr lang="de-DE" dirty="0"/>
          </a:p>
          <a:p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/ differential </a:t>
            </a:r>
            <a:r>
              <a:rPr lang="de-DE" dirty="0" err="1"/>
              <a:t>diagnosis</a:t>
            </a:r>
            <a:r>
              <a:rPr lang="de-DE" dirty="0"/>
              <a:t> /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options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Case Report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4" y="3363459"/>
            <a:ext cx="5363307" cy="3034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00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457199" y="1500110"/>
            <a:ext cx="8493369" cy="4898146"/>
          </a:xfrm>
        </p:spPr>
        <p:txBody>
          <a:bodyPr/>
          <a:lstStyle/>
          <a:p>
            <a:r>
              <a:rPr lang="de-DE" dirty="0"/>
              <a:t>In past, journals often asked for unique features, first descriptions of new entities or significant contribution to medical knowledge, some journals still do…</a:t>
            </a:r>
          </a:p>
          <a:p>
            <a:endParaRPr lang="de-DE" dirty="0"/>
          </a:p>
          <a:p>
            <a:r>
              <a:rPr lang="de-DE" dirty="0" err="1"/>
              <a:t>Nowadays</a:t>
            </a:r>
            <a:r>
              <a:rPr lang="de-DE" dirty="0"/>
              <a:t>: </a:t>
            </a:r>
            <a:r>
              <a:rPr lang="de-DE" dirty="0" err="1"/>
              <a:t>specialized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reports</a:t>
            </a:r>
            <a:r>
              <a:rPr lang="de-DE" dirty="0"/>
              <a:t> </a:t>
            </a:r>
            <a:r>
              <a:rPr lang="de-DE" dirty="0" err="1"/>
              <a:t>journals</a:t>
            </a:r>
            <a:r>
              <a:rPr lang="de-DE" dirty="0"/>
              <a:t> (like MMCR)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educational</a:t>
            </a:r>
            <a:r>
              <a:rPr lang="de-DE" b="1" dirty="0"/>
              <a:t> </a:t>
            </a:r>
            <a:r>
              <a:rPr lang="de-DE" b="1" dirty="0" err="1"/>
              <a:t>value</a:t>
            </a:r>
            <a:r>
              <a:rPr lang="de-DE" b="1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case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2060"/>
                </a:solidFill>
              </a:rPr>
              <a:t>Can </a:t>
            </a:r>
            <a:r>
              <a:rPr lang="de-DE" b="1" dirty="0" err="1">
                <a:solidFill>
                  <a:srgbClr val="002060"/>
                </a:solidFill>
              </a:rPr>
              <a:t>other</a:t>
            </a:r>
            <a:r>
              <a:rPr lang="de-DE" b="1" dirty="0">
                <a:solidFill>
                  <a:srgbClr val="002060"/>
                </a:solidFill>
              </a:rPr>
              <a:t> MDs </a:t>
            </a:r>
            <a:r>
              <a:rPr lang="de-DE" b="1" dirty="0" err="1">
                <a:solidFill>
                  <a:srgbClr val="002060"/>
                </a:solidFill>
              </a:rPr>
              <a:t>learn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something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important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from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your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case</a:t>
            </a:r>
            <a:r>
              <a:rPr lang="de-DE" b="1" dirty="0">
                <a:solidFill>
                  <a:srgbClr val="002060"/>
                </a:solidFill>
              </a:rPr>
              <a:t>? – </a:t>
            </a:r>
            <a:r>
              <a:rPr lang="de-DE" b="1" dirty="0" err="1">
                <a:solidFill>
                  <a:srgbClr val="002060"/>
                </a:solidFill>
              </a:rPr>
              <a:t>If</a:t>
            </a:r>
            <a:r>
              <a:rPr lang="de-DE" b="1" dirty="0">
                <a:solidFill>
                  <a:srgbClr val="002060"/>
                </a:solidFill>
              </a:rPr>
              <a:t> so: Write </a:t>
            </a:r>
            <a:r>
              <a:rPr lang="de-DE" b="1" dirty="0" err="1">
                <a:solidFill>
                  <a:srgbClr val="002060"/>
                </a:solidFill>
              </a:rPr>
              <a:t>it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de-DE" b="1" dirty="0" err="1">
                <a:solidFill>
                  <a:srgbClr val="002060"/>
                </a:solidFill>
              </a:rPr>
              <a:t>up</a:t>
            </a:r>
            <a:r>
              <a:rPr lang="de-DE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Which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case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publish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746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case-report interesting for publication?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719300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unique case with either……</a:t>
            </a:r>
          </a:p>
          <a:p>
            <a:pPr lvl="1"/>
            <a:r>
              <a:rPr lang="en-GB" dirty="0"/>
              <a:t>an unusual, rare, perplexing presentation, </a:t>
            </a:r>
          </a:p>
          <a:p>
            <a:pPr lvl="1"/>
            <a:r>
              <a:rPr lang="en-GB" dirty="0"/>
              <a:t>identification of a causative fungus not being reported before</a:t>
            </a:r>
          </a:p>
          <a:p>
            <a:pPr lvl="1"/>
            <a:r>
              <a:rPr lang="en-GB" dirty="0"/>
              <a:t>a remarkable finding during the diagnostic work-up</a:t>
            </a:r>
          </a:p>
          <a:p>
            <a:pPr lvl="1"/>
            <a:r>
              <a:rPr lang="en-GB" dirty="0"/>
              <a:t>the use of a new treatment modality</a:t>
            </a:r>
          </a:p>
          <a:p>
            <a:pPr lvl="1"/>
            <a:r>
              <a:rPr lang="en-GB" dirty="0"/>
              <a:t>a surprising follow-up and/or outcome</a:t>
            </a:r>
          </a:p>
          <a:p>
            <a:pPr lvl="1"/>
            <a:r>
              <a:rPr lang="en-GB" dirty="0"/>
              <a:t>unexpected complications</a:t>
            </a:r>
          </a:p>
          <a:p>
            <a:pPr lvl="1"/>
            <a:r>
              <a:rPr lang="en-GB" dirty="0"/>
              <a:t>therapeutic challenges or dilemmas</a:t>
            </a:r>
          </a:p>
          <a:p>
            <a:pPr lvl="1"/>
            <a:endParaRPr lang="en-GB" dirty="0"/>
          </a:p>
          <a:p>
            <a:pPr marL="685800" lvl="2" indent="0">
              <a:buNone/>
            </a:pPr>
            <a:r>
              <a:rPr lang="en-GB" sz="2100" dirty="0"/>
              <a:t>……which is of interest and relevant for the rest of the medical (mycology) world with respect to lifelong learning aimed at improving recognition and management of consecutive patients.</a:t>
            </a:r>
          </a:p>
        </p:txBody>
      </p:sp>
    </p:spTree>
    <p:extLst>
      <p:ext uri="{BB962C8B-B14F-4D97-AF65-F5344CB8AC3E}">
        <p14:creationId xmlns:p14="http://schemas.microsoft.com/office/powerpoint/2010/main" val="360859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very first steps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sz="2100" dirty="0"/>
              <a:t>Discuss with your medical team</a:t>
            </a:r>
          </a:p>
          <a:p>
            <a:r>
              <a:rPr lang="en-GB" sz="2100" dirty="0"/>
              <a:t>Background research</a:t>
            </a:r>
          </a:p>
          <a:p>
            <a:pPr lvl="1"/>
            <a:r>
              <a:rPr lang="en-GB" sz="1500" dirty="0"/>
              <a:t>Extensive literature search needed</a:t>
            </a:r>
          </a:p>
          <a:p>
            <a:pPr lvl="1"/>
            <a:r>
              <a:rPr lang="en-GB" sz="1500" dirty="0"/>
              <a:t>‘me too’ cases are not of interest</a:t>
            </a:r>
          </a:p>
          <a:p>
            <a:r>
              <a:rPr lang="en-GB" dirty="0"/>
              <a:t>Getting permission and consent</a:t>
            </a:r>
          </a:p>
          <a:p>
            <a:r>
              <a:rPr lang="en-GB" sz="2100" dirty="0"/>
              <a:t>Information gathering</a:t>
            </a:r>
          </a:p>
          <a:p>
            <a:pPr lvl="1"/>
            <a:r>
              <a:rPr lang="en-GB" sz="1500" dirty="0"/>
              <a:t>Documentation of clinical presentation (signs &amp; symptoms) and along the disease course</a:t>
            </a:r>
          </a:p>
          <a:p>
            <a:pPr lvl="1"/>
            <a:r>
              <a:rPr lang="en-GB" sz="1500" dirty="0"/>
              <a:t>Clear results from diagnostic tests, including identification of fungus and susceptibility pattern</a:t>
            </a:r>
          </a:p>
          <a:p>
            <a:pPr lvl="1"/>
            <a:r>
              <a:rPr lang="en-GB" sz="1500" dirty="0"/>
              <a:t>Detailed overview of treatment given and response</a:t>
            </a:r>
          </a:p>
          <a:p>
            <a:pPr lvl="1"/>
            <a:r>
              <a:rPr lang="en-GB" sz="1500" dirty="0"/>
              <a:t>Formulate up to 3 bullet point messages on what you want to communicate</a:t>
            </a:r>
          </a:p>
          <a:p>
            <a:pPr lvl="1"/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417322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Tell a story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sz="2100" dirty="0"/>
              <a:t>Chronological order of events</a:t>
            </a:r>
          </a:p>
          <a:p>
            <a:pPr lvl="1"/>
            <a:r>
              <a:rPr lang="en-GB" dirty="0"/>
              <a:t>She came in very ill......., we were afraid for……., therefore we tested if she had….., the test was positive…….., we changed our management approach…….., but unfortunately……., we had to amend……..</a:t>
            </a:r>
          </a:p>
          <a:p>
            <a:r>
              <a:rPr lang="en-GB" sz="2100" dirty="0"/>
              <a:t>Differential diagnostic considerations</a:t>
            </a:r>
          </a:p>
          <a:p>
            <a:pPr lvl="1"/>
            <a:r>
              <a:rPr lang="en-GB" dirty="0"/>
              <a:t>Tell the reader the reasons for performing specific diagnostic tests</a:t>
            </a:r>
          </a:p>
          <a:p>
            <a:r>
              <a:rPr lang="en-GB" sz="2100" dirty="0"/>
              <a:t>Clinical decision making process</a:t>
            </a:r>
          </a:p>
          <a:p>
            <a:pPr lvl="1"/>
            <a:r>
              <a:rPr lang="en-GB" dirty="0"/>
              <a:t>Support for conditions considered</a:t>
            </a:r>
          </a:p>
          <a:p>
            <a:pPr lvl="1"/>
            <a:r>
              <a:rPr lang="en-GB" dirty="0"/>
              <a:t>Support for additional investigations</a:t>
            </a:r>
          </a:p>
          <a:p>
            <a:pPr lvl="1"/>
            <a:r>
              <a:rPr lang="en-GB" dirty="0"/>
              <a:t>Clear interpretation of diagnostic test results</a:t>
            </a:r>
            <a:endParaRPr lang="en-GB" sz="2100" dirty="0"/>
          </a:p>
          <a:p>
            <a:r>
              <a:rPr lang="en-GB" sz="2100" dirty="0"/>
              <a:t>Follow-up</a:t>
            </a:r>
          </a:p>
          <a:p>
            <a:pPr lvl="1"/>
            <a:r>
              <a:rPr lang="en-GB" dirty="0"/>
              <a:t>End of story can range from ‘Full Recovery’ to ‘Death’</a:t>
            </a:r>
          </a:p>
        </p:txBody>
      </p:sp>
    </p:spTree>
    <p:extLst>
      <p:ext uri="{BB962C8B-B14F-4D97-AF65-F5344CB8AC3E}">
        <p14:creationId xmlns:p14="http://schemas.microsoft.com/office/powerpoint/2010/main" val="163643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2060"/>
                </a:solidFill>
              </a:rPr>
              <a:t>MMCR style:</a:t>
            </a:r>
          </a:p>
          <a:p>
            <a:pPr marL="0" indent="0">
              <a:buNone/>
            </a:pPr>
            <a:endParaRPr lang="de-DE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Define a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0 (e.g.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hospital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admission</a:t>
            </a:r>
            <a:r>
              <a:rPr lang="de-DE" dirty="0">
                <a:solidFill>
                  <a:srgbClr val="002060"/>
                </a:solidFill>
              </a:rPr>
              <a:t>, </a:t>
            </a:r>
            <a:r>
              <a:rPr lang="de-DE" dirty="0" err="1">
                <a:solidFill>
                  <a:srgbClr val="002060"/>
                </a:solidFill>
              </a:rPr>
              <a:t>first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symptoms</a:t>
            </a:r>
            <a:r>
              <a:rPr lang="de-DE" dirty="0">
                <a:solidFill>
                  <a:srgbClr val="002060"/>
                </a:solidFill>
              </a:rPr>
              <a:t>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</a:rPr>
              <a:t>Give</a:t>
            </a:r>
            <a:r>
              <a:rPr lang="de-DE" dirty="0">
                <a:solidFill>
                  <a:srgbClr val="002060"/>
                </a:solidFill>
              </a:rPr>
              <a:t> all </a:t>
            </a:r>
            <a:r>
              <a:rPr lang="de-DE" dirty="0" err="1">
                <a:solidFill>
                  <a:srgbClr val="002060"/>
                </a:solidFill>
              </a:rPr>
              <a:t>other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important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dates</a:t>
            </a:r>
            <a:r>
              <a:rPr lang="de-DE" dirty="0">
                <a:solidFill>
                  <a:srgbClr val="002060"/>
                </a:solidFill>
              </a:rPr>
              <a:t> in </a:t>
            </a:r>
            <a:r>
              <a:rPr lang="de-DE" dirty="0" err="1">
                <a:solidFill>
                  <a:srgbClr val="002060"/>
                </a:solidFill>
              </a:rPr>
              <a:t>relation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this</a:t>
            </a:r>
            <a:r>
              <a:rPr lang="de-DE" dirty="0">
                <a:solidFill>
                  <a:srgbClr val="002060"/>
                </a:solidFill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Sample </a:t>
            </a:r>
            <a:r>
              <a:rPr lang="de-DE" dirty="0" err="1">
                <a:solidFill>
                  <a:srgbClr val="002060"/>
                </a:solidFill>
              </a:rPr>
              <a:t>taken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Lab </a:t>
            </a:r>
            <a:r>
              <a:rPr lang="de-DE" dirty="0" err="1">
                <a:solidFill>
                  <a:srgbClr val="002060"/>
                </a:solidFill>
              </a:rPr>
              <a:t>result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reported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Treatment </a:t>
            </a:r>
            <a:r>
              <a:rPr lang="de-DE" dirty="0" err="1">
                <a:solidFill>
                  <a:srgbClr val="002060"/>
                </a:solidFill>
              </a:rPr>
              <a:t>initiated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4 / </a:t>
            </a:r>
            <a:r>
              <a:rPr lang="de-DE" dirty="0" err="1">
                <a:solidFill>
                  <a:srgbClr val="002060"/>
                </a:solidFill>
              </a:rPr>
              <a:t>ceased</a:t>
            </a:r>
            <a:r>
              <a:rPr lang="de-DE" dirty="0">
                <a:solidFill>
                  <a:srgbClr val="002060"/>
                </a:solidFill>
              </a:rPr>
              <a:t> on </a:t>
            </a:r>
            <a:r>
              <a:rPr lang="de-DE" dirty="0" err="1">
                <a:solidFill>
                  <a:srgbClr val="002060"/>
                </a:solidFill>
              </a:rPr>
              <a:t>day</a:t>
            </a:r>
            <a:r>
              <a:rPr lang="de-DE" dirty="0">
                <a:solidFill>
                  <a:srgbClr val="002060"/>
                </a:solidFill>
              </a:rPr>
              <a:t> 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rgbClr val="002060"/>
                </a:solidFill>
              </a:rPr>
              <a:t>History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of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travel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abroad</a:t>
            </a:r>
            <a:r>
              <a:rPr lang="de-DE" dirty="0">
                <a:solidFill>
                  <a:srgbClr val="002060"/>
                </a:solidFill>
              </a:rPr>
              <a:t> day-28 </a:t>
            </a:r>
            <a:r>
              <a:rPr lang="de-DE" dirty="0" err="1">
                <a:solidFill>
                  <a:srgbClr val="002060"/>
                </a:solidFill>
              </a:rPr>
              <a:t>to</a:t>
            </a:r>
            <a:r>
              <a:rPr lang="de-DE" dirty="0">
                <a:solidFill>
                  <a:srgbClr val="002060"/>
                </a:solidFill>
              </a:rPr>
              <a:t> -21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</a:rPr>
              <a:t>…</a:t>
            </a:r>
          </a:p>
          <a:p>
            <a:pPr lvl="0">
              <a:buFont typeface="Arial" panose="020B0604020202020204" pitchFamily="34" charset="0"/>
              <a:buChar char="•"/>
            </a:pPr>
            <a:endParaRPr lang="de-DE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de-DE" dirty="0" err="1"/>
              <a:t>Consider</a:t>
            </a:r>
            <a:r>
              <a:rPr lang="de-DE" dirty="0"/>
              <a:t> a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on a time-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pPr lvl="2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report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82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Get the details right</a:t>
            </a:r>
            <a:endParaRPr lang="en-US" dirty="0"/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9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Describe the activating signs and symptoms which have resulted in the differential diagnosis.</a:t>
            </a:r>
          </a:p>
          <a:p>
            <a:pPr lvl="1"/>
            <a:r>
              <a:rPr lang="en-GB" dirty="0"/>
              <a:t>both positive and negative signs and symptoms</a:t>
            </a:r>
          </a:p>
          <a:p>
            <a:r>
              <a:rPr lang="en-GB" dirty="0"/>
              <a:t>Describe actual values for blood test results if relevant for the next step in the decision making process</a:t>
            </a:r>
          </a:p>
          <a:p>
            <a:pPr lvl="1"/>
            <a:r>
              <a:rPr lang="en-GB" dirty="0"/>
              <a:t>differentiate, not each test result need to be presented</a:t>
            </a:r>
          </a:p>
          <a:p>
            <a:r>
              <a:rPr lang="en-GB" dirty="0"/>
              <a:t>Detail dosing of medications prescribed</a:t>
            </a:r>
          </a:p>
          <a:p>
            <a:pPr lvl="1"/>
            <a:r>
              <a:rPr lang="en-GB" dirty="0"/>
              <a:t>variable to take into account with respect to outcome and complications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5488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lsevier">
  <a:themeElements>
    <a:clrScheme name="Custom 1">
      <a:dk1>
        <a:srgbClr val="FF8200"/>
      </a:dk1>
      <a:lt1>
        <a:sysClr val="window" lastClr="FFFFFF"/>
      </a:lt1>
      <a:dk2>
        <a:srgbClr val="53565A"/>
      </a:dk2>
      <a:lt2>
        <a:srgbClr val="FFFFFF"/>
      </a:lt2>
      <a:accent1>
        <a:srgbClr val="007398"/>
      </a:accent1>
      <a:accent2>
        <a:srgbClr val="A7A8AA"/>
      </a:accent2>
      <a:accent3>
        <a:srgbClr val="EAAA00"/>
      </a:accent3>
      <a:accent4>
        <a:srgbClr val="00966C"/>
      </a:accent4>
      <a:accent5>
        <a:srgbClr val="CBC793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100" dirty="0" err="1" smtClean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15DCDC76E5A47A176FB52CE6ED02E" ma:contentTypeVersion="1" ma:contentTypeDescription="Create a new document." ma:contentTypeScope="" ma:versionID="595b1facca9e5cb9707c1ffef65eb2e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d6e3d604101a5d093af696c7f54af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B4A1B-C11E-4DB3-8ABD-3A0525A158A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3C6484B-7F98-4345-A538-9025DD16C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3DEE3D-2AE3-4202-A056-707BF3CFB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1206</Words>
  <Application>Microsoft Office PowerPoint</Application>
  <PresentationFormat>On-screen Show (4:3)</PresentationFormat>
  <Paragraphs>181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Bold</vt:lpstr>
      <vt:lpstr>Calibri</vt:lpstr>
      <vt:lpstr>Lucida Grande</vt:lpstr>
      <vt:lpstr>Wingdings</vt:lpstr>
      <vt:lpstr>Custom Design</vt:lpstr>
      <vt:lpstr>1_Elsevier</vt:lpstr>
      <vt:lpstr>PowerPoint Presentation</vt:lpstr>
      <vt:lpstr>About the speakers</vt:lpstr>
      <vt:lpstr>Case Report</vt:lpstr>
      <vt:lpstr>Which case should I publish?</vt:lpstr>
      <vt:lpstr>What makes a case-report interesting for publication?</vt:lpstr>
      <vt:lpstr>The very first steps</vt:lpstr>
      <vt:lpstr>Tell a story</vt:lpstr>
      <vt:lpstr>How to prepare a case report</vt:lpstr>
      <vt:lpstr>Get the details right</vt:lpstr>
      <vt:lpstr>What about figures?</vt:lpstr>
      <vt:lpstr>Attract attention</vt:lpstr>
      <vt:lpstr>Attractive titles</vt:lpstr>
      <vt:lpstr>Introduction</vt:lpstr>
      <vt:lpstr>Discussion</vt:lpstr>
      <vt:lpstr>What else do I need to consider?</vt:lpstr>
      <vt:lpstr>Do I need informed consent of the patient?</vt:lpstr>
      <vt:lpstr>Any case were I can publish without informed consent?</vt:lpstr>
      <vt:lpstr>Which journal should I select?</vt:lpstr>
      <vt:lpstr>Relevant Literature</vt:lpstr>
      <vt:lpstr>PowerPoint Presentation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Kalra, Priyanka (ELS-AMS)</cp:lastModifiedBy>
  <cp:revision>78</cp:revision>
  <dcterms:created xsi:type="dcterms:W3CDTF">2015-10-01T13:55:20Z</dcterms:created>
  <dcterms:modified xsi:type="dcterms:W3CDTF">2019-02-25T14:58:14Z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0x010100B7815DCDC76E5A47A176FB52CE6ED02E</vt:lpwstr>
  </property>
</Properties>
</file>