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705" r:id="rId5"/>
  </p:sldMasterIdLst>
  <p:notesMasterIdLst>
    <p:notesMasterId r:id="rId30"/>
  </p:notesMasterIdLst>
  <p:sldIdLst>
    <p:sldId id="332" r:id="rId6"/>
    <p:sldId id="333" r:id="rId7"/>
    <p:sldId id="330" r:id="rId8"/>
    <p:sldId id="334" r:id="rId9"/>
    <p:sldId id="335" r:id="rId10"/>
    <p:sldId id="337" r:id="rId11"/>
    <p:sldId id="336" r:id="rId12"/>
    <p:sldId id="338" r:id="rId13"/>
    <p:sldId id="341" r:id="rId14"/>
    <p:sldId id="339" r:id="rId15"/>
    <p:sldId id="342" r:id="rId16"/>
    <p:sldId id="343" r:id="rId17"/>
    <p:sldId id="340" r:id="rId18"/>
    <p:sldId id="344" r:id="rId19"/>
    <p:sldId id="353" r:id="rId20"/>
    <p:sldId id="345" r:id="rId21"/>
    <p:sldId id="346" r:id="rId22"/>
    <p:sldId id="347" r:id="rId23"/>
    <p:sldId id="348" r:id="rId24"/>
    <p:sldId id="349" r:id="rId25"/>
    <p:sldId id="350" r:id="rId26"/>
    <p:sldId id="351" r:id="rId27"/>
    <p:sldId id="352" r:id="rId28"/>
    <p:sldId id="32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B4853"/>
    <a:srgbClr val="505050"/>
    <a:srgbClr val="3AABF0"/>
    <a:srgbClr val="2B96D7"/>
    <a:srgbClr val="1E4852"/>
    <a:srgbClr val="333333"/>
    <a:srgbClr val="1E4851"/>
    <a:srgbClr val="53565A"/>
    <a:srgbClr val="A7A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45" autoAdjust="0"/>
    <p:restoredTop sz="50000" autoAdjust="0"/>
  </p:normalViewPr>
  <p:slideViewPr>
    <p:cSldViewPr snapToGrid="0" snapToObjects="1">
      <p:cViewPr varScale="1">
        <p:scale>
          <a:sx n="83" d="100"/>
          <a:sy n="83" d="100"/>
        </p:scale>
        <p:origin x="91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B7EF0-8823-4A67-BA1E-8346EF8AC83B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755C2-B58D-463F-9666-3FDCBEFAF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191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"/>
          <p:cNvSpPr>
            <a:spLocks noGrp="1"/>
          </p:cNvSpPr>
          <p:nvPr>
            <p:ph idx="1"/>
          </p:nvPr>
        </p:nvSpPr>
        <p:spPr>
          <a:xfrm>
            <a:off x="458851" y="3688074"/>
            <a:ext cx="2570262" cy="23815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8851" y="1500110"/>
            <a:ext cx="2570260" cy="2041724"/>
          </a:xfrm>
        </p:spPr>
      </p:sp>
      <p:sp>
        <p:nvSpPr>
          <p:cNvPr id="18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3248072" y="1500110"/>
            <a:ext cx="2645627" cy="2041724"/>
          </a:xfrm>
        </p:spPr>
      </p:sp>
      <p:sp>
        <p:nvSpPr>
          <p:cNvPr id="19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128074" y="1500109"/>
            <a:ext cx="2570260" cy="2041724"/>
          </a:xfrm>
        </p:spPr>
      </p:sp>
      <p:sp>
        <p:nvSpPr>
          <p:cNvPr id="20" name="Content Placeholder 7"/>
          <p:cNvSpPr>
            <a:spLocks noGrp="1"/>
          </p:cNvSpPr>
          <p:nvPr>
            <p:ph idx="14"/>
          </p:nvPr>
        </p:nvSpPr>
        <p:spPr>
          <a:xfrm>
            <a:off x="3265312" y="3688074"/>
            <a:ext cx="2628388" cy="23815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8"/>
          <p:cNvSpPr>
            <a:spLocks noGrp="1"/>
          </p:cNvSpPr>
          <p:nvPr>
            <p:ph idx="15"/>
          </p:nvPr>
        </p:nvSpPr>
        <p:spPr>
          <a:xfrm>
            <a:off x="6128074" y="3688074"/>
            <a:ext cx="2570262" cy="23815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474338" y="-7655"/>
            <a:ext cx="587784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   |   </a:t>
            </a:r>
            <a:fld id="{DA15E891-66B8-4B28-AB8F-05A4B1DE5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-12700"/>
            <a:ext cx="9144000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365" y="179775"/>
            <a:ext cx="1985954" cy="21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6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199" y="1500110"/>
            <a:ext cx="4012006" cy="4898146"/>
          </a:xfrm>
        </p:spPr>
        <p:txBody>
          <a:bodyPr/>
          <a:lstStyle>
            <a:lvl1pPr>
              <a:defRPr>
                <a:solidFill>
                  <a:srgbClr val="53565A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53565A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53565A"/>
                </a:solidFill>
                <a:latin typeface="Arial"/>
                <a:cs typeface="Arial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endParaRPr lang="en-US" dirty="0"/>
          </a:p>
        </p:txBody>
      </p:sp>
      <p:sp>
        <p:nvSpPr>
          <p:cNvPr id="8" name="Content Placeholder 4"/>
          <p:cNvSpPr>
            <a:spLocks noGrp="1"/>
          </p:cNvSpPr>
          <p:nvPr>
            <p:ph idx="11"/>
          </p:nvPr>
        </p:nvSpPr>
        <p:spPr>
          <a:xfrm>
            <a:off x="4698217" y="1500110"/>
            <a:ext cx="4028595" cy="4898146"/>
          </a:xfrm>
        </p:spPr>
        <p:txBody>
          <a:bodyPr/>
          <a:lstStyle>
            <a:lvl1pPr>
              <a:defRPr>
                <a:solidFill>
                  <a:srgbClr val="53565A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53565A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53565A"/>
                </a:solidFill>
                <a:latin typeface="Arial"/>
                <a:cs typeface="Arial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endParaRPr lang="en-US" dirty="0"/>
          </a:p>
        </p:txBody>
      </p:sp>
      <p:sp>
        <p:nvSpPr>
          <p:cNvPr id="12" name="Slide Number Placeholder 7"/>
          <p:cNvSpPr txBox="1">
            <a:spLocks/>
          </p:cNvSpPr>
          <p:nvPr userDrawn="1"/>
        </p:nvSpPr>
        <p:spPr>
          <a:xfrm>
            <a:off x="8474338" y="-7655"/>
            <a:ext cx="587784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  |   </a:t>
            </a:r>
            <a:fld id="{DA15E891-66B8-4B28-AB8F-05A4B1DE5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57199" y="705204"/>
            <a:ext cx="8269613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0"/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3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198" y="1943072"/>
            <a:ext cx="8238320" cy="3765589"/>
          </a:xfrm>
        </p:spPr>
        <p:txBody>
          <a:bodyPr/>
          <a:lstStyle>
            <a:lvl1pPr marL="0" indent="0">
              <a:buNone/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endParaRPr lang="en-US" dirty="0"/>
          </a:p>
        </p:txBody>
      </p:sp>
      <p:sp>
        <p:nvSpPr>
          <p:cNvPr id="8" name="Slide Number Placeholder 7"/>
          <p:cNvSpPr txBox="1">
            <a:spLocks/>
          </p:cNvSpPr>
          <p:nvPr userDrawn="1"/>
        </p:nvSpPr>
        <p:spPr>
          <a:xfrm>
            <a:off x="8474338" y="-7655"/>
            <a:ext cx="587784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   |   </a:t>
            </a:r>
            <a:fld id="{DA15E891-66B8-4B28-AB8F-05A4B1DE573C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41714"/>
            <a:ext cx="8238318" cy="35059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 sz="1800" dirty="0" smtClean="0"/>
              <a:t>Subtitle of Slide</a:t>
            </a:r>
            <a:endParaRPr lang="en-US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5794654"/>
            <a:ext cx="8238320" cy="370435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rgbClr val="A7A8AA"/>
                </a:solidFill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Author Name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8" y="6165090"/>
            <a:ext cx="8238318" cy="357432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rgbClr val="A7A8AA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2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8" y="5683662"/>
            <a:ext cx="8238320" cy="714593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53565A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7198" y="1500110"/>
            <a:ext cx="8238320" cy="38780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Place Picture here</a:t>
            </a:r>
            <a:endParaRPr lang="en-US" dirty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474338" y="-7655"/>
            <a:ext cx="587784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   |   </a:t>
            </a:r>
            <a:fld id="{DA15E891-66B8-4B28-AB8F-05A4B1DE5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0"/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24130"/>
            <a:ext cx="9144000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365" y="168345"/>
            <a:ext cx="1985954" cy="21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55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5">
    <p:bg>
      <p:bgPr>
        <a:solidFill>
          <a:srgbClr val="1B48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9" y="1286232"/>
            <a:ext cx="7594271" cy="1255087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600" baseline="0">
                <a:solidFill>
                  <a:srgbClr val="3AABF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Cover Slide Title With Room For Second Line </a:t>
            </a:r>
            <a:r>
              <a:rPr lang="en-US" smtClean="0"/>
              <a:t>If Necessary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816016"/>
            <a:ext cx="5472113" cy="37470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Subtitle of Presentation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" y="4679769"/>
            <a:ext cx="2078508" cy="26861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100"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Date XX_XX_XX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4291842"/>
            <a:ext cx="3913188" cy="27240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Presented by </a:t>
            </a:r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5168" y="228042"/>
            <a:ext cx="2142835" cy="22699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31562" y="249859"/>
            <a:ext cx="985882" cy="147147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6546638"/>
            <a:ext cx="9144000" cy="0"/>
          </a:xfrm>
          <a:prstGeom prst="line">
            <a:avLst/>
          </a:prstGeom>
          <a:ln w="19050">
            <a:solidFill>
              <a:srgbClr val="3AAB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5"/>
          <a:stretch/>
        </p:blipFill>
        <p:spPr>
          <a:xfrm>
            <a:off x="0" y="5253573"/>
            <a:ext cx="9144000" cy="1604427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07513"/>
            <a:ext cx="9144000" cy="47142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reflection endPos="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238318" cy="4898146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05050"/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rgbClr val="505050"/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rgbClr val="505050"/>
                </a:solidFill>
                <a:latin typeface="Arial"/>
                <a:cs typeface="Arial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199" y="835743"/>
            <a:ext cx="8238319" cy="380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600" b="0">
                <a:solidFill>
                  <a:srgbClr val="3AABF0"/>
                </a:solidFill>
                <a:latin typeface="+mj-lt"/>
              </a:defRPr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5" name="Slide Number Placeholder 7"/>
          <p:cNvSpPr txBox="1">
            <a:spLocks/>
          </p:cNvSpPr>
          <p:nvPr userDrawn="1"/>
        </p:nvSpPr>
        <p:spPr>
          <a:xfrm>
            <a:off x="8288740" y="6398256"/>
            <a:ext cx="587784" cy="336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505050"/>
                </a:solidFill>
              </a:rPr>
              <a:t>   |   </a:t>
            </a:r>
            <a:fld id="{DA15E891-66B8-4B28-AB8F-05A4B1DE573C}" type="slidenum">
              <a:rPr lang="en-US" sz="800" smtClean="0">
                <a:solidFill>
                  <a:srgbClr val="505050"/>
                </a:solidFill>
              </a:rPr>
              <a:pPr/>
              <a:t>‹#›</a:t>
            </a:fld>
            <a:endParaRPr lang="en-US" sz="800" dirty="0">
              <a:solidFill>
                <a:srgbClr val="50505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90" y="96987"/>
            <a:ext cx="2020866" cy="45928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290" y="162699"/>
            <a:ext cx="1301393" cy="332742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 5">
    <p:bg>
      <p:bgPr>
        <a:solidFill>
          <a:srgbClr val="1B48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9" y="1286232"/>
            <a:ext cx="7594271" cy="1255087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600" baseline="0">
                <a:solidFill>
                  <a:srgbClr val="3AABF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Cover Slide Title With Room For Second Line If Necessary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816016"/>
            <a:ext cx="5472113" cy="37470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Subtitle of Presentation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" y="4679769"/>
            <a:ext cx="2078508" cy="26861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1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Date XX_XX_XX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4291842"/>
            <a:ext cx="3913188" cy="27240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Presented by </a:t>
            </a:r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0" y="6546638"/>
            <a:ext cx="9144000" cy="0"/>
          </a:xfrm>
          <a:prstGeom prst="line">
            <a:avLst/>
          </a:prstGeom>
          <a:ln w="19050">
            <a:solidFill>
              <a:srgbClr val="3AAB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5"/>
          <a:stretch/>
        </p:blipFill>
        <p:spPr>
          <a:xfrm>
            <a:off x="0" y="5253573"/>
            <a:ext cx="9144000" cy="16044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013" y="165879"/>
            <a:ext cx="1298402" cy="33197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02" y="65374"/>
            <a:ext cx="2399016" cy="545231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bg>
      <p:bgPr>
        <a:solidFill>
          <a:srgbClr val="1B48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" y="3354314"/>
            <a:ext cx="4075112" cy="474288"/>
          </a:xfrm>
          <a:prstGeom prst="rect">
            <a:avLst/>
          </a:prstGeom>
        </p:spPr>
        <p:txBody>
          <a:bodyPr vert="horz"/>
          <a:lstStyle>
            <a:lvl1pPr marL="342900" marR="0" indent="-256032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>
              <a:buNone/>
              <a:defRPr sz="1600"/>
            </a:lvl2pPr>
            <a:lvl3pPr>
              <a:buNone/>
              <a:defRPr sz="1600"/>
            </a:lvl3pPr>
            <a:lvl4pPr>
              <a:buNone/>
              <a:defRPr sz="1600"/>
            </a:lvl4pPr>
            <a:lvl5pPr>
              <a:buNone/>
              <a:defRPr sz="1600"/>
            </a:lvl5pPr>
          </a:lstStyle>
          <a:p>
            <a:pPr lvl="0"/>
            <a:r>
              <a:rPr lang="en-US" dirty="0" smtClean="0"/>
              <a:t>Questions? Get in touch.</a:t>
            </a:r>
          </a:p>
          <a:p>
            <a:pPr lvl="0"/>
            <a:endParaRPr lang="en-US" dirty="0" smtClean="0"/>
          </a:p>
          <a:p>
            <a:pPr marL="342900" marR="0" lvl="0" indent="-256032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9" y="1286232"/>
            <a:ext cx="6359563" cy="1445093"/>
          </a:xfrm>
          <a:prstGeom prst="rect">
            <a:avLst/>
          </a:prstGeom>
          <a:ln>
            <a:noFill/>
          </a:ln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4800" baseline="0">
                <a:solidFill>
                  <a:srgbClr val="3AABF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Thank you.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3835184"/>
            <a:ext cx="4075112" cy="975389"/>
          </a:xfrm>
          <a:prstGeom prst="rect">
            <a:avLst/>
          </a:prstGeom>
        </p:spPr>
        <p:txBody>
          <a:bodyPr vert="horz"/>
          <a:lstStyle>
            <a:lvl1pPr marL="86868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kumimoji="0" lang="en-US" sz="1600" b="0" i="0" u="none" strike="noStrike" kern="1200" cap="none" spc="0" normalizeH="0" baseline="0" noProof="0">
                <a:cs typeface="Arial"/>
              </a:defRPr>
            </a:lvl1pPr>
            <a:lvl2pPr>
              <a:buNone/>
              <a:defRPr sz="1600"/>
            </a:lvl2pPr>
            <a:lvl3pPr>
              <a:buNone/>
              <a:defRPr sz="1600"/>
            </a:lvl3pPr>
            <a:lvl4pPr>
              <a:buNone/>
              <a:defRPr sz="1600"/>
            </a:lvl4pPr>
            <a:lvl5pPr>
              <a:buNone/>
              <a:defRPr sz="1600"/>
            </a:lvl5pPr>
          </a:lstStyle>
          <a:p>
            <a:pPr marL="86868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First Last Name</a:t>
            </a:r>
          </a:p>
          <a:p>
            <a:pPr marL="86868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email@email.com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013" y="165879"/>
            <a:ext cx="1298402" cy="3319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02" y="65374"/>
            <a:ext cx="2399016" cy="545231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0" y="6546638"/>
            <a:ext cx="9144000" cy="0"/>
          </a:xfrm>
          <a:prstGeom prst="line">
            <a:avLst/>
          </a:prstGeom>
          <a:ln w="19050">
            <a:solidFill>
              <a:srgbClr val="3AAB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5"/>
          <a:stretch/>
        </p:blipFill>
        <p:spPr>
          <a:xfrm>
            <a:off x="0" y="5253573"/>
            <a:ext cx="9144000" cy="160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41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375646"/>
          </a:xfrm>
          <a:prstGeom prst="rect">
            <a:avLst/>
          </a:prstGeom>
        </p:spPr>
      </p:pic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474338" y="-7655"/>
            <a:ext cx="587784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   |   </a:t>
            </a:r>
            <a:fld id="{DA15E891-66B8-4B28-AB8F-05A4B1DE5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idx="1"/>
          </p:nvPr>
        </p:nvSpPr>
        <p:spPr>
          <a:xfrm>
            <a:off x="457200" y="1500110"/>
            <a:ext cx="8238318" cy="4898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8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760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70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chemeClr val="accent1"/>
          </a:solidFill>
          <a:latin typeface="Arial Bold"/>
          <a:ea typeface="+mj-ea"/>
          <a:cs typeface="Arial Bold"/>
        </a:defRPr>
      </a:lvl1pPr>
    </p:titleStyle>
    <p:bodyStyle>
      <a:lvl1pPr marL="342900" indent="-256032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SzPct val="80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SzPct val="9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77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04" r:id="rId4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Planning </a:t>
            </a:r>
            <a:r>
              <a:rPr lang="en-US" smtClean="0"/>
              <a:t>Your Research Career </a:t>
            </a:r>
            <a:r>
              <a:rPr lang="en-US" dirty="0" smtClean="0"/>
              <a:t>Journey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Job Search Strategies for Early Career Researchers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25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>July</a:t>
            </a:r>
            <a:r>
              <a:rPr lang="en-US" dirty="0" smtClean="0">
                <a:solidFill>
                  <a:schemeClr val="bg1"/>
                </a:solidFill>
              </a:rPr>
              <a:t> 2018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198" y="4291842"/>
            <a:ext cx="5106693" cy="264660"/>
          </a:xfrm>
        </p:spPr>
        <p:txBody>
          <a:bodyPr/>
          <a:lstStyle/>
          <a:p>
            <a:r>
              <a:rPr lang="en-US" dirty="0" smtClean="0"/>
              <a:t>Natalie </a:t>
            </a:r>
            <a:r>
              <a:rPr lang="en-US" dirty="0" err="1" smtClean="0"/>
              <a:t>Lundsteen</a:t>
            </a:r>
            <a:r>
              <a:rPr lang="en-US" dirty="0" smtClean="0"/>
              <a:t>, The University of Texas Southwestern Medical Center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Do I need a job NOW, or do I have time to look?</a:t>
            </a:r>
          </a:p>
          <a:p>
            <a:r>
              <a:rPr lang="en-US" dirty="0" smtClean="0"/>
              <a:t>Do I want academia? Maybe? Do I have a backup plan?</a:t>
            </a:r>
          </a:p>
          <a:p>
            <a:r>
              <a:rPr lang="en-US" dirty="0" smtClean="0"/>
              <a:t>What options are possible for my individual situation?</a:t>
            </a:r>
          </a:p>
          <a:p>
            <a:r>
              <a:rPr lang="en-US" dirty="0" smtClean="0"/>
              <a:t>Will visa status impact my search?</a:t>
            </a:r>
          </a:p>
          <a:p>
            <a:r>
              <a:rPr lang="en-US" dirty="0" smtClean="0"/>
              <a:t>Does anyone else have a stake in my career decision-making?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 in your career?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4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First, t</a:t>
            </a:r>
            <a:r>
              <a:rPr lang="en-US" dirty="0" smtClean="0"/>
              <a:t>hink about how research fits in to your career plan</a:t>
            </a:r>
          </a:p>
          <a:p>
            <a:r>
              <a:rPr lang="en-US" dirty="0" smtClean="0"/>
              <a:t>Next, consider your personal career (and personal) goals</a:t>
            </a:r>
          </a:p>
          <a:p>
            <a:pPr lvl="1"/>
            <a:r>
              <a:rPr lang="en-US" dirty="0" smtClean="0"/>
              <a:t>More on this later! </a:t>
            </a:r>
          </a:p>
          <a:p>
            <a:r>
              <a:rPr lang="en-US" dirty="0" smtClean="0"/>
              <a:t>Begin exploring career path options</a:t>
            </a:r>
          </a:p>
          <a:p>
            <a:pPr lvl="1"/>
            <a:r>
              <a:rPr lang="en-US" dirty="0" err="1" smtClean="0"/>
              <a:t>VersatilePhD</a:t>
            </a:r>
            <a:endParaRPr lang="en-US" dirty="0" smtClean="0"/>
          </a:p>
          <a:p>
            <a:pPr lvl="1"/>
            <a:r>
              <a:rPr lang="en-US" dirty="0" err="1" smtClean="0"/>
              <a:t>Biocareers</a:t>
            </a:r>
            <a:r>
              <a:rPr lang="en-US" dirty="0" smtClean="0"/>
              <a:t> (for life scientists)</a:t>
            </a:r>
          </a:p>
          <a:p>
            <a:pPr lvl="1"/>
            <a:r>
              <a:rPr lang="en-US" dirty="0" smtClean="0"/>
              <a:t>My IDP (</a:t>
            </a:r>
            <a:r>
              <a:rPr lang="en-US" i="1" dirty="0" smtClean="0"/>
              <a:t>Science</a:t>
            </a:r>
            <a:r>
              <a:rPr lang="en-US" dirty="0" smtClean="0"/>
              <a:t> careers)</a:t>
            </a:r>
          </a:p>
          <a:p>
            <a:pPr lvl="1"/>
            <a:r>
              <a:rPr lang="en-US" dirty="0" err="1" smtClean="0"/>
              <a:t>ImaginePhD</a:t>
            </a:r>
            <a:r>
              <a:rPr lang="en-US" dirty="0" smtClean="0"/>
              <a:t> (for humanities and social scientists)</a:t>
            </a:r>
          </a:p>
          <a:p>
            <a:pPr lvl="1"/>
            <a:r>
              <a:rPr lang="en-US" dirty="0" smtClean="0"/>
              <a:t>Professional associations</a:t>
            </a:r>
          </a:p>
          <a:p>
            <a:pPr lvl="1"/>
            <a:r>
              <a:rPr lang="en-US" dirty="0" smtClean="0"/>
              <a:t>LinkedIn or other alumni databases</a:t>
            </a:r>
          </a:p>
          <a:p>
            <a:pPr lvl="1"/>
            <a:r>
              <a:rPr lang="en-US" dirty="0" smtClean="0"/>
              <a:t>Google/other search engines (not the best tool but worth a try)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consideration: types of research jobs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3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Do you have a target market?</a:t>
            </a:r>
          </a:p>
          <a:p>
            <a:r>
              <a:rPr lang="en-US" dirty="0" smtClean="0"/>
              <a:t>Are there sufficient job opportunities in your target market?</a:t>
            </a:r>
          </a:p>
          <a:p>
            <a:r>
              <a:rPr lang="en-US" dirty="0" smtClean="0"/>
              <a:t>How about a geographical preference?</a:t>
            </a:r>
          </a:p>
          <a:p>
            <a:r>
              <a:rPr lang="en-US" dirty="0" smtClean="0"/>
              <a:t>Timing constraints?</a:t>
            </a:r>
          </a:p>
          <a:p>
            <a:r>
              <a:rPr lang="en-US" dirty="0" smtClean="0"/>
              <a:t>What size organization is right for you?</a:t>
            </a:r>
          </a:p>
          <a:p>
            <a:r>
              <a:rPr lang="en-US" dirty="0" smtClean="0"/>
              <a:t>Have you considered </a:t>
            </a:r>
            <a:r>
              <a:rPr lang="en-US" dirty="0" smtClean="0"/>
              <a:t>working environment, workplace atmosphere, and organizational culture?</a:t>
            </a:r>
          </a:p>
          <a:p>
            <a:r>
              <a:rPr lang="en-US" dirty="0" smtClean="0"/>
              <a:t>What kind of people do you enjoy working with?</a:t>
            </a:r>
            <a:endParaRPr lang="en-US" dirty="0" smtClean="0"/>
          </a:p>
          <a:p>
            <a:r>
              <a:rPr lang="en-US" dirty="0" smtClean="0"/>
              <a:t>Which </a:t>
            </a:r>
            <a:r>
              <a:rPr lang="en-US" dirty="0"/>
              <a:t>of these parameters is non-negotiable (if any</a:t>
            </a:r>
            <a:r>
              <a:rPr lang="en-US" dirty="0" smtClean="0"/>
              <a:t>)?</a:t>
            </a:r>
            <a:endParaRPr lang="en-US" dirty="0" smtClean="0"/>
          </a:p>
          <a:p>
            <a:r>
              <a:rPr lang="en-US" dirty="0" smtClean="0"/>
              <a:t>What resources do you need to be able to answer these questions?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’search parameters’ exist for you?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6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Four major components to career self-assessment</a:t>
            </a:r>
          </a:p>
          <a:p>
            <a:pPr lvl="1"/>
            <a:r>
              <a:rPr lang="en-US" dirty="0" smtClean="0"/>
              <a:t>Skills</a:t>
            </a:r>
          </a:p>
          <a:p>
            <a:pPr lvl="1"/>
            <a:r>
              <a:rPr lang="en-US" dirty="0" smtClean="0"/>
              <a:t>Interests</a:t>
            </a:r>
          </a:p>
          <a:p>
            <a:pPr lvl="1"/>
            <a:r>
              <a:rPr lang="en-US" dirty="0" smtClean="0"/>
              <a:t>Personal characteristics</a:t>
            </a:r>
          </a:p>
          <a:p>
            <a:pPr lvl="1"/>
            <a:r>
              <a:rPr lang="en-US" dirty="0" smtClean="0"/>
              <a:t>Values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consideration: Personal Assessment 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Skills describe your ability to perform a task</a:t>
            </a:r>
          </a:p>
          <a:p>
            <a:r>
              <a:rPr lang="en-US" dirty="0" smtClean="0"/>
              <a:t>They are portable (such as: analyzing, managing)</a:t>
            </a:r>
          </a:p>
          <a:p>
            <a:r>
              <a:rPr lang="en-US" dirty="0" smtClean="0"/>
              <a:t>Don’t confuse skills with experience</a:t>
            </a:r>
          </a:p>
          <a:p>
            <a:pPr lvl="1"/>
            <a:r>
              <a:rPr lang="en-US" dirty="0" smtClean="0"/>
              <a:t>Experience is usually expressed as a descriptor/label attached to a specific job, such as Director or Supervisor</a:t>
            </a:r>
          </a:p>
          <a:p>
            <a:pPr lvl="1"/>
            <a:r>
              <a:rPr lang="en-US" dirty="0" smtClean="0"/>
              <a:t>Experience is not always portable; context matters</a:t>
            </a:r>
          </a:p>
          <a:p>
            <a:r>
              <a:rPr lang="en-US" dirty="0" smtClean="0"/>
              <a:t>Assess your skills using </a:t>
            </a:r>
            <a:r>
              <a:rPr lang="en-US" dirty="0" err="1" smtClean="0"/>
              <a:t>MyIDP</a:t>
            </a:r>
            <a:r>
              <a:rPr lang="en-US" dirty="0" smtClean="0"/>
              <a:t> or </a:t>
            </a:r>
            <a:r>
              <a:rPr lang="en-US" dirty="0" err="1" smtClean="0"/>
              <a:t>ImaginePhD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(i.e. ‘What am I good at doing?’)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14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Ability to work in a team structure		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communicate verbally (both internally and </a:t>
            </a: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externally)</a:t>
            </a: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make decisions and solve problems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obtain and process information  	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plan, organize, and prioritize work 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analyze quantitative data		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Technical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knowledge related to job	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Proficiency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with computer software programs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communicate in written form		</a:t>
            </a:r>
            <a:endParaRPr lang="en-US" alt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lvl="1">
              <a:spcBef>
                <a:spcPct val="0"/>
              </a:spcBef>
              <a:buClr>
                <a:srgbClr val="4A66AC"/>
              </a:buClr>
              <a:buFont typeface="Calibri" charset="0"/>
              <a:buChar char="•"/>
            </a:pP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Ability </a:t>
            </a: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to influence </a:t>
            </a:r>
            <a:r>
              <a:rPr lang="en-US" altLang="en-US" sz="2000" dirty="0" smtClean="0">
                <a:solidFill>
                  <a:srgbClr val="000000"/>
                </a:solidFill>
                <a:latin typeface="Arial" charset="0"/>
              </a:rPr>
              <a:t>others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skills do employers seek?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2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What subject areas fascinate and absorb your attention?</a:t>
            </a:r>
          </a:p>
          <a:p>
            <a:r>
              <a:rPr lang="en-US" dirty="0" smtClean="0"/>
              <a:t>What careers have you considered throughout your life?</a:t>
            </a:r>
          </a:p>
          <a:p>
            <a:r>
              <a:rPr lang="en-US" dirty="0" smtClean="0"/>
              <a:t>What would you do if you knew you would NOT fail?</a:t>
            </a:r>
          </a:p>
          <a:p>
            <a:r>
              <a:rPr lang="en-US" dirty="0" smtClean="0"/>
              <a:t>Assess your interests using </a:t>
            </a:r>
            <a:r>
              <a:rPr lang="en-US" dirty="0" err="1" smtClean="0"/>
              <a:t>MyIDP</a:t>
            </a:r>
            <a:r>
              <a:rPr lang="en-US" dirty="0" smtClean="0"/>
              <a:t>, </a:t>
            </a:r>
            <a:r>
              <a:rPr lang="en-US" dirty="0" err="1" smtClean="0"/>
              <a:t>ImaginePhD</a:t>
            </a:r>
            <a:r>
              <a:rPr lang="en-US" dirty="0" smtClean="0"/>
              <a:t>, or keeping a list over time</a:t>
            </a:r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Interests (i.e. ‘What do I enjoy doing?’)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0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Your personal traits enhance your ability to perform certain tasks successfully in the workplace</a:t>
            </a:r>
          </a:p>
          <a:p>
            <a:pPr lvl="1"/>
            <a:r>
              <a:rPr lang="en-US" dirty="0" smtClean="0"/>
              <a:t>How would you describe yourself?</a:t>
            </a:r>
          </a:p>
          <a:p>
            <a:pPr lvl="1"/>
            <a:r>
              <a:rPr lang="en-US" dirty="0" smtClean="0"/>
              <a:t>How would others describe you?</a:t>
            </a:r>
          </a:p>
          <a:p>
            <a:pPr lvl="1"/>
            <a:r>
              <a:rPr lang="en-US" dirty="0" smtClean="0"/>
              <a:t>What are your strongest characteristics?</a:t>
            </a:r>
          </a:p>
          <a:p>
            <a:pPr lvl="1"/>
            <a:r>
              <a:rPr lang="en-US" dirty="0" smtClean="0"/>
              <a:t>Assess traits in conversation with family, friends and colleagues, or by using Gallup StrengthsFinder</a:t>
            </a:r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199" y="745284"/>
            <a:ext cx="8578313" cy="471045"/>
          </a:xfrm>
        </p:spPr>
        <p:txBody>
          <a:bodyPr/>
          <a:lstStyle/>
          <a:p>
            <a:r>
              <a:rPr lang="en-US" dirty="0" smtClean="0"/>
              <a:t>Personal characteristics (i.e. ’What makes you unique?’)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8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Values give our lives meaning and purpose</a:t>
            </a:r>
          </a:p>
          <a:p>
            <a:r>
              <a:rPr lang="en-US" dirty="0" smtClean="0"/>
              <a:t>Values are often sources of workplace conflict</a:t>
            </a:r>
          </a:p>
          <a:p>
            <a:r>
              <a:rPr lang="en-US" dirty="0" smtClean="0"/>
              <a:t>Changing life circumstances may affect our values</a:t>
            </a:r>
          </a:p>
          <a:p>
            <a:r>
              <a:rPr lang="en-US" dirty="0" smtClean="0"/>
              <a:t>Many people value careers based on economic reward (it’s okay!)</a:t>
            </a:r>
          </a:p>
          <a:p>
            <a:r>
              <a:rPr lang="en-US" dirty="0" smtClean="0"/>
              <a:t>Assessing your values is a personal process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(i.e. ‘What is important to me?’)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Try and have your top 3 skills, interests, personal traits and values in mind as you begin your career search</a:t>
            </a:r>
          </a:p>
          <a:p>
            <a:r>
              <a:rPr lang="en-US" dirty="0" smtClean="0"/>
              <a:t>Before embarking on a career journey, consider:</a:t>
            </a:r>
          </a:p>
          <a:p>
            <a:pPr lvl="1"/>
            <a:r>
              <a:rPr lang="en-US" dirty="0" smtClean="0"/>
              <a:t>What is going on in your life? What is the catalyst for action? Are you mentally prepared?</a:t>
            </a:r>
          </a:p>
          <a:p>
            <a:pPr lvl="1"/>
            <a:r>
              <a:rPr lang="en-US" dirty="0" smtClean="0"/>
              <a:t>If considering a career change/pivot, be sure to understand all that is needed to make such a major move</a:t>
            </a:r>
          </a:p>
          <a:p>
            <a:pPr lvl="1"/>
            <a:r>
              <a:rPr lang="en-US" dirty="0" smtClean="0"/>
              <a:t>Do you have the capacity (time, resources) for undertaking this career search?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it all together and get started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36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238318" cy="4898146"/>
          </a:xfrm>
        </p:spPr>
        <p:txBody>
          <a:bodyPr/>
          <a:lstStyle/>
          <a:p>
            <a:r>
              <a:rPr lang="en-US" dirty="0" smtClean="0"/>
              <a:t>20+ years working in research institutions as a faculty member and advisor to students, postdoctoral researchers, and alumni</a:t>
            </a:r>
          </a:p>
          <a:p>
            <a:r>
              <a:rPr lang="en-US" dirty="0" smtClean="0"/>
              <a:t>Global experience at Stanford University, University of Oxford, Massachusetts Institute of Technology, The University of Texas</a:t>
            </a:r>
          </a:p>
          <a:p>
            <a:r>
              <a:rPr lang="en-US" dirty="0" smtClean="0"/>
              <a:t>My career path gradually shifted to where I exclusively provide advising and support for graduate students and postdocs</a:t>
            </a:r>
          </a:p>
          <a:p>
            <a:r>
              <a:rPr lang="en-US" dirty="0" smtClean="0"/>
              <a:t>Current focus population: biomedical science PhDs</a:t>
            </a:r>
          </a:p>
          <a:p>
            <a:r>
              <a:rPr lang="en-US" dirty="0" smtClean="0"/>
              <a:t>Co-authored </a:t>
            </a:r>
            <a:r>
              <a:rPr lang="en-US" i="1" dirty="0" err="1" smtClean="0"/>
              <a:t>ReSearch</a:t>
            </a:r>
            <a:r>
              <a:rPr lang="en-US" i="1" dirty="0" smtClean="0"/>
              <a:t>: A Career Guide for Scientists</a:t>
            </a:r>
            <a:r>
              <a:rPr lang="en-US" dirty="0" smtClean="0"/>
              <a:t> (Elsevier, 2017)</a:t>
            </a:r>
          </a:p>
          <a:p>
            <a:r>
              <a:rPr lang="en-US" dirty="0" smtClean="0"/>
              <a:t>My own research interests are in the development of professional expertise. I am curious about how individuals become successful in their workplace, and how they choose those workplaces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</a:t>
            </a:r>
            <a:r>
              <a:rPr lang="en-US" dirty="0" smtClean="0"/>
              <a:t>speaker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0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You know about yourself, as well as the research career paths</a:t>
            </a:r>
          </a:p>
          <a:p>
            <a:r>
              <a:rPr lang="en-US" dirty="0" smtClean="0"/>
              <a:t>Now, imagine the destination: c</a:t>
            </a:r>
            <a:r>
              <a:rPr lang="en-US" dirty="0" smtClean="0"/>
              <a:t>reate some basic SMART goals</a:t>
            </a:r>
          </a:p>
          <a:p>
            <a:pPr lvl="1"/>
            <a:r>
              <a:rPr lang="en-US" dirty="0" smtClean="0"/>
              <a:t>Specific</a:t>
            </a:r>
          </a:p>
          <a:p>
            <a:pPr lvl="1"/>
            <a:r>
              <a:rPr lang="en-US" dirty="0" smtClean="0"/>
              <a:t>Measurable</a:t>
            </a:r>
          </a:p>
          <a:p>
            <a:pPr lvl="1"/>
            <a:r>
              <a:rPr lang="en-US" dirty="0" smtClean="0"/>
              <a:t>Achievable</a:t>
            </a:r>
          </a:p>
          <a:p>
            <a:pPr lvl="1"/>
            <a:r>
              <a:rPr lang="en-US" dirty="0" smtClean="0"/>
              <a:t>Realistic</a:t>
            </a:r>
          </a:p>
          <a:p>
            <a:pPr lvl="1"/>
            <a:r>
              <a:rPr lang="en-US" dirty="0" smtClean="0"/>
              <a:t>Timely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 professional objectives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5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Specific</a:t>
            </a:r>
          </a:p>
          <a:p>
            <a:pPr lvl="1"/>
            <a:r>
              <a:rPr lang="en-US" dirty="0" smtClean="0"/>
              <a:t>I need a job within six months, preferably as a project manager</a:t>
            </a:r>
          </a:p>
          <a:p>
            <a:r>
              <a:rPr lang="en-US" dirty="0" smtClean="0"/>
              <a:t>Measurable</a:t>
            </a:r>
          </a:p>
          <a:p>
            <a:pPr lvl="1"/>
            <a:r>
              <a:rPr lang="en-US" dirty="0" smtClean="0"/>
              <a:t>I will attend the ___ conference in August and call/email three new contacts after the meeting</a:t>
            </a:r>
          </a:p>
          <a:p>
            <a:pPr lvl="1"/>
            <a:r>
              <a:rPr lang="en-US" dirty="0" smtClean="0"/>
              <a:t>I will create a contact list of everyone I know in Lithuania</a:t>
            </a:r>
          </a:p>
          <a:p>
            <a:r>
              <a:rPr lang="en-US" dirty="0" smtClean="0"/>
              <a:t>Achievable</a:t>
            </a:r>
          </a:p>
          <a:p>
            <a:pPr lvl="1"/>
            <a:r>
              <a:rPr lang="en-US" dirty="0" smtClean="0"/>
              <a:t>I will send ten CVs per day (</a:t>
            </a:r>
            <a:r>
              <a:rPr lang="en-US" dirty="0" smtClean="0">
                <a:solidFill>
                  <a:srgbClr val="FF0000"/>
                </a:solidFill>
              </a:rPr>
              <a:t>no, not a SMART goal)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Realistic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 see at least three postings per week in my city, and know of 15 firms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(Depends on your situation and the research you have done on your target market)</a:t>
            </a:r>
            <a:endParaRPr lang="en-US" dirty="0" smtClean="0"/>
          </a:p>
          <a:p>
            <a:r>
              <a:rPr lang="en-US" dirty="0" smtClean="0"/>
              <a:t>Timely</a:t>
            </a:r>
            <a:endParaRPr lang="en-US" dirty="0"/>
          </a:p>
          <a:p>
            <a:pPr lvl="1"/>
            <a:r>
              <a:rPr lang="en-US" dirty="0" smtClean="0"/>
              <a:t>Also depends on your situation but be realistic!</a:t>
            </a:r>
            <a:endParaRPr lang="en-US" dirty="0"/>
          </a:p>
          <a:p>
            <a:pPr lvl="1"/>
            <a:r>
              <a:rPr lang="en-US" dirty="0" smtClean="0"/>
              <a:t>Set regular</a:t>
            </a:r>
            <a:r>
              <a:rPr lang="en-US" dirty="0" smtClean="0"/>
              <a:t> milestones, Gantt charts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research career search SMART goal 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5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Eighteen months the ideal timeframe. Three-six months possible.</a:t>
            </a:r>
          </a:p>
          <a:p>
            <a:r>
              <a:rPr lang="en-US" dirty="0" smtClean="0"/>
              <a:t>Consider the ratio of one month of searching to every $10k sought in salary (this is not a fact, just a guideline!)</a:t>
            </a:r>
          </a:p>
          <a:p>
            <a:r>
              <a:rPr lang="en-US" dirty="0" smtClean="0"/>
              <a:t>Stay aware of academic (or other) job market cycles</a:t>
            </a:r>
            <a:endParaRPr lang="en-US" dirty="0" smtClean="0"/>
          </a:p>
          <a:p>
            <a:r>
              <a:rPr lang="en-US" dirty="0" smtClean="0"/>
              <a:t>Being intentional with your plans and actively focusing your career search will shorten the duration</a:t>
            </a:r>
          </a:p>
          <a:p>
            <a:pPr lvl="1"/>
            <a:r>
              <a:rPr lang="en-US" dirty="0" smtClean="0"/>
              <a:t>Five to ten minutes per day can be effective</a:t>
            </a:r>
          </a:p>
          <a:p>
            <a:r>
              <a:rPr lang="en-US" dirty="0" smtClean="0"/>
              <a:t>Be patient, stay as positive as possible </a:t>
            </a:r>
          </a:p>
          <a:p>
            <a:r>
              <a:rPr lang="en-US" dirty="0" smtClean="0"/>
              <a:t>Consider options if you can’t land the perfect job right away</a:t>
            </a:r>
          </a:p>
          <a:p>
            <a:pPr lvl="1"/>
            <a:r>
              <a:rPr lang="en-US" dirty="0" smtClean="0"/>
              <a:t>Temporary work; recruiters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notes on research career search timing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80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00110"/>
            <a:ext cx="8392332" cy="4898146"/>
          </a:xfrm>
        </p:spPr>
        <p:txBody>
          <a:bodyPr/>
          <a:lstStyle/>
          <a:p>
            <a:r>
              <a:rPr lang="en-US" dirty="0" smtClean="0"/>
              <a:t>Set up informational chats whenever possible</a:t>
            </a:r>
          </a:p>
          <a:p>
            <a:r>
              <a:rPr lang="en-US" dirty="0" smtClean="0"/>
              <a:t>Contacts lead to contacts, but be polite and diplomatic</a:t>
            </a:r>
            <a:endParaRPr lang="en-US" dirty="0"/>
          </a:p>
          <a:p>
            <a:r>
              <a:rPr lang="en-US" dirty="0" smtClean="0"/>
              <a:t>70-90% of all jobs are not posted</a:t>
            </a:r>
          </a:p>
          <a:p>
            <a:pPr lvl="1"/>
            <a:r>
              <a:rPr lang="en-US" dirty="0" smtClean="0"/>
              <a:t>In academia, posted jobs result in hundreds of applicants, how will you not be lost in the shuffle?</a:t>
            </a:r>
          </a:p>
          <a:p>
            <a:r>
              <a:rPr lang="en-US" dirty="0" smtClean="0"/>
              <a:t>Tailor your materials to each application</a:t>
            </a:r>
          </a:p>
          <a:p>
            <a:r>
              <a:rPr lang="en-US" dirty="0" smtClean="0"/>
              <a:t>Maintain a good tracking system (for both your applications and your contacts)</a:t>
            </a:r>
          </a:p>
          <a:p>
            <a:r>
              <a:rPr lang="en-US" dirty="0" smtClean="0"/>
              <a:t>Practice your interviewing skills well in advance of being asked to interview</a:t>
            </a:r>
          </a:p>
          <a:p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199" y="933556"/>
            <a:ext cx="8238319" cy="380586"/>
          </a:xfrm>
        </p:spPr>
        <p:txBody>
          <a:bodyPr/>
          <a:lstStyle/>
          <a:p>
            <a:r>
              <a:rPr lang="en-US" dirty="0" smtClean="0"/>
              <a:t>Final practical advice for the research career search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4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1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Career planning as an ongoing process</a:t>
            </a:r>
          </a:p>
          <a:p>
            <a:r>
              <a:rPr lang="en-US" dirty="0" smtClean="0"/>
              <a:t>Things to consider during your job search</a:t>
            </a:r>
          </a:p>
          <a:p>
            <a:r>
              <a:rPr lang="en-US" dirty="0" smtClean="0"/>
              <a:t>Developing your job search methods, including communication and networking skills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will cover today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9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career development process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  <p:pic>
        <p:nvPicPr>
          <p:cNvPr id="11" name="Picture 2" descr="2014-07-14_11-15-15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758" y="1531334"/>
            <a:ext cx="57912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Up Arrow 11"/>
          <p:cNvSpPr/>
          <p:nvPr/>
        </p:nvSpPr>
        <p:spPr>
          <a:xfrm>
            <a:off x="6096000" y="5377914"/>
            <a:ext cx="457200" cy="533400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198" y="5954580"/>
            <a:ext cx="7014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Most people think it starts at the top but it really starts here!</a:t>
            </a:r>
          </a:p>
          <a:p>
            <a:endParaRPr lang="en-US" sz="2000" dirty="0" err="1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8258" y="6509288"/>
            <a:ext cx="16583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Credit: Peter Fiske</a:t>
            </a:r>
            <a:endParaRPr lang="en-US" sz="11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0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Understand self and personal factors</a:t>
            </a:r>
            <a:endParaRPr lang="en-US" dirty="0" smtClean="0"/>
          </a:p>
          <a:p>
            <a:r>
              <a:rPr lang="en-US" dirty="0" smtClean="0"/>
              <a:t>Understand viable occupations and organizations </a:t>
            </a:r>
          </a:p>
          <a:p>
            <a:r>
              <a:rPr lang="en-US" dirty="0" smtClean="0"/>
              <a:t>Be thoughtful, undertake research on both self and workforce</a:t>
            </a:r>
          </a:p>
          <a:p>
            <a:r>
              <a:rPr lang="en-US" dirty="0" smtClean="0"/>
              <a:t>Don’t leap before you look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search strategy: things to consider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How do I get a job in ________?</a:t>
            </a:r>
          </a:p>
          <a:p>
            <a:r>
              <a:rPr lang="en-US" dirty="0" smtClean="0"/>
              <a:t>Can you get me a job in </a:t>
            </a:r>
            <a:r>
              <a:rPr lang="en-US" dirty="0"/>
              <a:t>________?</a:t>
            </a:r>
          </a:p>
          <a:p>
            <a:r>
              <a:rPr lang="en-US" dirty="0" smtClean="0"/>
              <a:t>How do I write a CV?</a:t>
            </a:r>
          </a:p>
          <a:p>
            <a:r>
              <a:rPr lang="en-US" dirty="0" smtClean="0"/>
              <a:t>What career paths fit my research expertise?</a:t>
            </a:r>
            <a:endParaRPr lang="en-US" dirty="0" smtClean="0"/>
          </a:p>
          <a:p>
            <a:r>
              <a:rPr lang="en-US" dirty="0" smtClean="0"/>
              <a:t>Who’s hiring?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career search questions researchers ask: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95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What do I enjoy doing?</a:t>
            </a:r>
          </a:p>
          <a:p>
            <a:r>
              <a:rPr lang="en-US" dirty="0" smtClean="0"/>
              <a:t>What am I good at doing?</a:t>
            </a:r>
            <a:endParaRPr lang="en-US" dirty="0" smtClean="0"/>
          </a:p>
          <a:p>
            <a:r>
              <a:rPr lang="en-US" dirty="0" smtClean="0"/>
              <a:t>What are various career paths really like?</a:t>
            </a:r>
            <a:endParaRPr lang="en-US" dirty="0"/>
          </a:p>
          <a:p>
            <a:r>
              <a:rPr lang="en-US" dirty="0" smtClean="0"/>
              <a:t>What career paths and organizations are the best fit for my skills and interests? </a:t>
            </a:r>
          </a:p>
          <a:p>
            <a:r>
              <a:rPr lang="en-US" dirty="0" smtClean="0"/>
              <a:t>Do I even know my own skills and interests?</a:t>
            </a:r>
          </a:p>
          <a:p>
            <a:r>
              <a:rPr lang="en-US" dirty="0" smtClean="0"/>
              <a:t>Where would I be most happy at work?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questions to ask: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Researchers are often set on matching domain expertise to a career and ignore other important career choice factors</a:t>
            </a:r>
          </a:p>
          <a:p>
            <a:r>
              <a:rPr lang="en-US" dirty="0" smtClean="0"/>
              <a:t>Researchers lack exposure to fields beyond their own discipline and the academic research environment</a:t>
            </a:r>
            <a:endParaRPr lang="en-US" dirty="0" smtClean="0"/>
          </a:p>
          <a:p>
            <a:r>
              <a:rPr lang="en-US" dirty="0" smtClean="0"/>
              <a:t>Career thinking for researchers is difficult</a:t>
            </a:r>
          </a:p>
          <a:p>
            <a:pPr lvl="1"/>
            <a:r>
              <a:rPr lang="en-US" dirty="0" smtClean="0"/>
              <a:t>Lack of established pathways</a:t>
            </a:r>
          </a:p>
          <a:p>
            <a:pPr lvl="1"/>
            <a:r>
              <a:rPr lang="en-US" dirty="0" smtClean="0"/>
              <a:t>Fear/anger about years of research work ‘for nothing’</a:t>
            </a:r>
          </a:p>
          <a:p>
            <a:pPr lvl="1"/>
            <a:r>
              <a:rPr lang="en-US" dirty="0" smtClean="0"/>
              <a:t>Fear/lack of knowledge about different environments</a:t>
            </a:r>
          </a:p>
          <a:p>
            <a:r>
              <a:rPr lang="en-US" dirty="0" smtClean="0"/>
              <a:t>Steep learning curve, but luckily researchers are very good at learning and research!</a:t>
            </a: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these questions better?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52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Understand that your career search will be both quantitative (understanding your career options) and qualitative (determining careers where you will best fit)</a:t>
            </a:r>
          </a:p>
          <a:p>
            <a:r>
              <a:rPr lang="en-US" dirty="0" smtClean="0"/>
              <a:t>Assess all aspects of potential career paths and know your own preferences before preparing to apply</a:t>
            </a:r>
          </a:p>
          <a:p>
            <a:r>
              <a:rPr lang="en-US" dirty="0" smtClean="0"/>
              <a:t>Understand the importance of putting together both self-knowledge </a:t>
            </a:r>
            <a:r>
              <a:rPr lang="en-US" b="1" dirty="0" smtClean="0"/>
              <a:t>*and* </a:t>
            </a:r>
            <a:r>
              <a:rPr lang="en-US" dirty="0" smtClean="0"/>
              <a:t>career path knowledge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career journey </a:t>
            </a:r>
            <a:endParaRPr lang="en-US" dirty="0"/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457199" y="705204"/>
            <a:ext cx="8238319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Elsevier">
      <a:dk1>
        <a:srgbClr val="53565A"/>
      </a:dk1>
      <a:lt1>
        <a:sysClr val="window" lastClr="FFFFFF"/>
      </a:lt1>
      <a:dk2>
        <a:srgbClr val="FF8200"/>
      </a:dk2>
      <a:lt2>
        <a:srgbClr val="FFFFFF"/>
      </a:lt2>
      <a:accent1>
        <a:srgbClr val="007398"/>
      </a:accent1>
      <a:accent2>
        <a:srgbClr val="53565A"/>
      </a:accent2>
      <a:accent3>
        <a:srgbClr val="53565A"/>
      </a:accent3>
      <a:accent4>
        <a:srgbClr val="53565A"/>
      </a:accent4>
      <a:accent5>
        <a:srgbClr val="53565A"/>
      </a:accent5>
      <a:accent6>
        <a:srgbClr val="53565A"/>
      </a:accent6>
      <a:hlink>
        <a:srgbClr val="007398"/>
      </a:hlink>
      <a:folHlink>
        <a:srgbClr val="FF82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Elsevier">
  <a:themeElements>
    <a:clrScheme name="Custom 1">
      <a:dk1>
        <a:srgbClr val="FF8200"/>
      </a:dk1>
      <a:lt1>
        <a:sysClr val="window" lastClr="FFFFFF"/>
      </a:lt1>
      <a:dk2>
        <a:srgbClr val="53565A"/>
      </a:dk2>
      <a:lt2>
        <a:srgbClr val="FFFFFF"/>
      </a:lt2>
      <a:accent1>
        <a:srgbClr val="007398"/>
      </a:accent1>
      <a:accent2>
        <a:srgbClr val="A7A8AA"/>
      </a:accent2>
      <a:accent3>
        <a:srgbClr val="EAAA00"/>
      </a:accent3>
      <a:accent4>
        <a:srgbClr val="00966C"/>
      </a:accent4>
      <a:accent5>
        <a:srgbClr val="CBC793"/>
      </a:accent5>
      <a:accent6>
        <a:srgbClr val="53565A"/>
      </a:accent6>
      <a:hlink>
        <a:srgbClr val="007398"/>
      </a:hlink>
      <a:folHlink>
        <a:srgbClr val="FF82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100" dirty="0" err="1" smtClean="0">
            <a:solidFill>
              <a:schemeClr val="tx2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815DCDC76E5A47A176FB52CE6ED02E" ma:contentTypeVersion="1" ma:contentTypeDescription="Create a new document." ma:contentTypeScope="" ma:versionID="595b1facca9e5cb9707c1ffef65eb2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d6e3d604101a5d093af696c7f54afe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3B4A1B-C11E-4DB3-8ABD-3A0525A158AD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3C6484B-7F98-4345-A538-9025DD16CD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3DEE3D-2AE3-4202-A056-707BF3CFB1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3686</TotalTime>
  <Words>1381</Words>
  <Application>Microsoft Macintosh PowerPoint</Application>
  <PresentationFormat>On-screen Show (4:3)</PresentationFormat>
  <Paragraphs>164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 Bold</vt:lpstr>
      <vt:lpstr>Lucida Grande</vt:lpstr>
      <vt:lpstr>Arial</vt:lpstr>
      <vt:lpstr>Calibri</vt:lpstr>
      <vt:lpstr>Wingdings</vt:lpstr>
      <vt:lpstr>Custom Design</vt:lpstr>
      <vt:lpstr>1_Elsevier</vt:lpstr>
      <vt:lpstr>PowerPoint Presentation</vt:lpstr>
      <vt:lpstr>About the speaker</vt:lpstr>
      <vt:lpstr>What we will cover today</vt:lpstr>
      <vt:lpstr>The career development process</vt:lpstr>
      <vt:lpstr>Job search strategy: things to consider</vt:lpstr>
      <vt:lpstr>Typical career search questions researchers ask:</vt:lpstr>
      <vt:lpstr>Better questions to ask:</vt:lpstr>
      <vt:lpstr>Why are these questions better?</vt:lpstr>
      <vt:lpstr>Planning the career journey </vt:lpstr>
      <vt:lpstr>What’s next in your career?</vt:lpstr>
      <vt:lpstr>First consideration: types of research jobs</vt:lpstr>
      <vt:lpstr>What ’search parameters’ exist for you?</vt:lpstr>
      <vt:lpstr>Second consideration: Personal Assessment </vt:lpstr>
      <vt:lpstr>Skills (i.e. ‘What am I good at doing?’)</vt:lpstr>
      <vt:lpstr>What skills do employers seek?</vt:lpstr>
      <vt:lpstr>Interests (i.e. ‘What do I enjoy doing?’)</vt:lpstr>
      <vt:lpstr>Personal characteristics (i.e. ’What makes you unique?’)</vt:lpstr>
      <vt:lpstr>Values (i.e. ‘What is important to me?’)</vt:lpstr>
      <vt:lpstr>Put it all together and get started</vt:lpstr>
      <vt:lpstr>Establish professional objectives</vt:lpstr>
      <vt:lpstr>Sample research career search SMART goal </vt:lpstr>
      <vt:lpstr>Some notes on research career search timing</vt:lpstr>
      <vt:lpstr>Final practical advice for the research career search</vt:lpstr>
      <vt:lpstr>PowerPoint Presentation</vt:lpstr>
    </vt:vector>
  </TitlesOfParts>
  <Company>Reed Elsevier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Natalie Lundsteen</cp:lastModifiedBy>
  <cp:revision>85</cp:revision>
  <dcterms:created xsi:type="dcterms:W3CDTF">2015-10-01T13:55:20Z</dcterms:created>
  <dcterms:modified xsi:type="dcterms:W3CDTF">2018-07-22T22:22:44Z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0x010100B7815DCDC76E5A47A176FB52CE6ED02E</vt:lpwstr>
  </property>
</Properties>
</file>