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5" r:id="rId5"/>
    <p:sldMasterId id="2147483682" r:id="rId6"/>
  </p:sldMasterIdLst>
  <p:notesMasterIdLst>
    <p:notesMasterId r:id="rId22"/>
  </p:notesMasterIdLst>
  <p:sldIdLst>
    <p:sldId id="344" r:id="rId7"/>
    <p:sldId id="340" r:id="rId8"/>
    <p:sldId id="341" r:id="rId9"/>
    <p:sldId id="343" r:id="rId10"/>
    <p:sldId id="345" r:id="rId11"/>
    <p:sldId id="347" r:id="rId12"/>
    <p:sldId id="348" r:id="rId13"/>
    <p:sldId id="349" r:id="rId14"/>
    <p:sldId id="350" r:id="rId15"/>
    <p:sldId id="351" r:id="rId16"/>
    <p:sldId id="353" r:id="rId17"/>
    <p:sldId id="354" r:id="rId18"/>
    <p:sldId id="355" r:id="rId19"/>
    <p:sldId id="356" r:id="rId20"/>
    <p:sldId id="35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200"/>
    <a:srgbClr val="FF6600"/>
    <a:srgbClr val="53565A"/>
    <a:srgbClr val="A7A8AA"/>
    <a:srgbClr val="333333"/>
    <a:srgbClr val="0073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801" autoAdjust="0"/>
  </p:normalViewPr>
  <p:slideViewPr>
    <p:cSldViewPr snapToGrid="0" snapToObjects="1">
      <p:cViewPr varScale="1">
        <p:scale>
          <a:sx n="61" d="100"/>
          <a:sy n="61" d="100"/>
        </p:scale>
        <p:origin x="716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81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0665F-A197-472C-92D8-D4DE233BEFE4}" type="datetimeFigureOut">
              <a:rPr lang="en-GB" smtClean="0"/>
              <a:pPr/>
              <a:t>09/04/2020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B5E41-5FC2-49C5-ADA1-A458E21D9A4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4709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B5E41-5FC2-49C5-ADA1-A458E21D9A43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5809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B5E41-5FC2-49C5-ADA1-A458E21D9A43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6992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B5E41-5FC2-49C5-ADA1-A458E21D9A43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5158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B5E41-5FC2-49C5-ADA1-A458E21D9A43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5506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B5E41-5FC2-49C5-ADA1-A458E21D9A43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597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B5E41-5FC2-49C5-ADA1-A458E21D9A43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061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40324_el_ppt_layout_illust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0616" cy="68704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23118" y="2046612"/>
            <a:ext cx="3912176" cy="1664799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Cover Slide Title and Multiple Lines If Necessary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23116" y="3835859"/>
            <a:ext cx="3912177" cy="12841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rgbClr val="53565A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of Presentation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822825" y="6096000"/>
            <a:ext cx="3913188" cy="3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822825" y="639762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</p:spTree>
    <p:extLst>
      <p:ext uri="{BB962C8B-B14F-4D97-AF65-F5344CB8AC3E}">
        <p14:creationId xmlns:p14="http://schemas.microsoft.com/office/powerpoint/2010/main" val="3815953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140324_el_ppt_layout_illust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59"/>
            <a:ext cx="9144000" cy="6870462"/>
          </a:xfrm>
          <a:prstGeom prst="rect">
            <a:avLst/>
          </a:prstGeom>
        </p:spPr>
      </p:pic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822825" y="5551714"/>
            <a:ext cx="3912178" cy="4944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Product Wordmark here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891024" y="2007810"/>
            <a:ext cx="3912176" cy="504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Solution Suite Wordmark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91022" y="2626076"/>
            <a:ext cx="3912177" cy="18493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aseline="0">
                <a:solidFill>
                  <a:srgbClr val="53565A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and Multiple Lines If Necessary</a:t>
            </a:r>
          </a:p>
        </p:txBody>
      </p:sp>
      <p:pic>
        <p:nvPicPr>
          <p:cNvPr id="10" name="Picture 9" descr="Elsevier_Tree_Logo_2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1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822825" y="6096000"/>
            <a:ext cx="3913188" cy="3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822825" y="639762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</p:spTree>
    <p:extLst>
      <p:ext uri="{BB962C8B-B14F-4D97-AF65-F5344CB8AC3E}">
        <p14:creationId xmlns:p14="http://schemas.microsoft.com/office/powerpoint/2010/main" val="3881152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23118" y="2046612"/>
            <a:ext cx="3912176" cy="1664799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Cover Slide Title and Multiple Lines If Necessary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23116" y="3835859"/>
            <a:ext cx="3912177" cy="12841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rgbClr val="53565A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of Presentation</a:t>
            </a:r>
          </a:p>
        </p:txBody>
      </p:sp>
      <p:pic>
        <p:nvPicPr>
          <p:cNvPr id="10" name="Picture 9" descr="Elsevier_Tree_Logo_2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822825" y="6096000"/>
            <a:ext cx="3913188" cy="3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822825" y="639762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pic>
        <p:nvPicPr>
          <p:cNvPr id="11" name="Picture 10" descr="placeholder-vector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953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822825" y="5527524"/>
            <a:ext cx="3912178" cy="518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Product Wordmark here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891024" y="2007810"/>
            <a:ext cx="3912176" cy="504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Solution Suite Wordmark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91022" y="2626076"/>
            <a:ext cx="3912177" cy="18493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aseline="0">
                <a:solidFill>
                  <a:srgbClr val="53565A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and Multiple Lines If Necessary</a:t>
            </a:r>
          </a:p>
        </p:txBody>
      </p:sp>
      <p:pic>
        <p:nvPicPr>
          <p:cNvPr id="10" name="Picture 9" descr="Elsevier_Tree_Logo_2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822825" y="6096000"/>
            <a:ext cx="3913188" cy="3023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822825" y="639762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pic>
        <p:nvPicPr>
          <p:cNvPr id="15" name="Picture 14" descr="placeholder-vector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5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llust_Cover_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39" y="0"/>
            <a:ext cx="9156940" cy="688563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49208" y="2882348"/>
            <a:ext cx="5485393" cy="82793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l">
              <a:lnSpc>
                <a:spcPct val="60000"/>
              </a:lnSpc>
              <a:buNone/>
              <a:defRPr sz="360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</a:t>
            </a:r>
          </a:p>
          <a:p>
            <a:r>
              <a:rPr lang="en-US" dirty="0"/>
              <a:t>Second Line If Necessary</a:t>
            </a:r>
          </a:p>
        </p:txBody>
      </p:sp>
      <p:pic>
        <p:nvPicPr>
          <p:cNvPr id="12" name="Picture 11" descr="Elsevier_Tree_Logo_2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149208" y="3740100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516539" y="6096001"/>
            <a:ext cx="3913188" cy="2902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516539" y="639762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</p:spTree>
    <p:extLst>
      <p:ext uri="{BB962C8B-B14F-4D97-AF65-F5344CB8AC3E}">
        <p14:creationId xmlns:p14="http://schemas.microsoft.com/office/powerpoint/2010/main" val="3880197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laceholder-vector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939" y="0"/>
            <a:ext cx="3202147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3189208" y="2698749"/>
            <a:ext cx="5954792" cy="1492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Elsevier_Tree_Logo_2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11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516539" y="6096001"/>
            <a:ext cx="3913188" cy="2902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516539" y="639762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</p:spTree>
    <p:extLst>
      <p:ext uri="{BB962C8B-B14F-4D97-AF65-F5344CB8AC3E}">
        <p14:creationId xmlns:p14="http://schemas.microsoft.com/office/powerpoint/2010/main" val="3880197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llust_Cover_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39" y="0"/>
            <a:ext cx="9156940" cy="6885638"/>
          </a:xfrm>
          <a:prstGeom prst="rect">
            <a:avLst/>
          </a:prstGeom>
        </p:spPr>
      </p:pic>
      <p:pic>
        <p:nvPicPr>
          <p:cNvPr id="16" name="Picture 15" descr="Elsevier_Tree_Logo_2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44069" y="2971286"/>
            <a:ext cx="5596363" cy="97162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l">
              <a:lnSpc>
                <a:spcPct val="70000"/>
              </a:lnSpc>
              <a:buNone/>
              <a:defRPr sz="360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</a:t>
            </a:r>
          </a:p>
          <a:p>
            <a:r>
              <a:rPr lang="en-US" dirty="0"/>
              <a:t>Second Line If Necessary</a:t>
            </a:r>
          </a:p>
        </p:txBody>
      </p:sp>
      <p:sp>
        <p:nvSpPr>
          <p:cNvPr id="13" name="Title 1"/>
          <p:cNvSpPr txBox="1">
            <a:spLocks/>
          </p:cNvSpPr>
          <p:nvPr userDrawn="1"/>
        </p:nvSpPr>
        <p:spPr>
          <a:xfrm>
            <a:off x="3545967" y="2275315"/>
            <a:ext cx="3912176" cy="4438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 baseline="0">
                <a:solidFill>
                  <a:srgbClr val="FF6600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526645" y="5539619"/>
            <a:ext cx="5201811" cy="527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Product Wordmark here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526645" y="6096001"/>
            <a:ext cx="3913188" cy="2781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526645" y="6397624"/>
            <a:ext cx="4202212" cy="3636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pic>
        <p:nvPicPr>
          <p:cNvPr id="20" name="Picture 2" descr="X:\elsevier\rachel\campus\WORDMARK\ELSPublishingCampus_WMK_151_RGB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443" y="2259549"/>
            <a:ext cx="2941400" cy="24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Connector 21"/>
          <p:cNvCxnSpPr/>
          <p:nvPr userDrawn="1"/>
        </p:nvCxnSpPr>
        <p:spPr>
          <a:xfrm>
            <a:off x="6520543" y="2177157"/>
            <a:ext cx="0" cy="36957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34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laceholder-vector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939" y="0"/>
            <a:ext cx="3202147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3189208" y="2698749"/>
            <a:ext cx="5954792" cy="1492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Elsevier_Tree_Logo_2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3545967" y="2275315"/>
            <a:ext cx="3912176" cy="44384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 baseline="0">
                <a:solidFill>
                  <a:srgbClr val="FF6600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439981" y="2044095"/>
            <a:ext cx="5300451" cy="5304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Solution Suite Wordmark here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526645" y="5539619"/>
            <a:ext cx="5201811" cy="527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Product Wordmark here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526645" y="6096001"/>
            <a:ext cx="3913188" cy="2781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526645" y="6397624"/>
            <a:ext cx="4202212" cy="3636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</p:spTree>
    <p:extLst>
      <p:ext uri="{BB962C8B-B14F-4D97-AF65-F5344CB8AC3E}">
        <p14:creationId xmlns:p14="http://schemas.microsoft.com/office/powerpoint/2010/main" val="3567349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lust_Cover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" y="233129"/>
            <a:ext cx="9144608" cy="6637866"/>
          </a:xfrm>
          <a:prstGeom prst="rect">
            <a:avLst/>
          </a:prstGeom>
        </p:spPr>
      </p:pic>
      <p:pic>
        <p:nvPicPr>
          <p:cNvPr id="7" name="Picture 6" descr="Elsevier_Tree_Logo_2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00038" y="6096001"/>
            <a:ext cx="3913188" cy="2902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00038" y="639762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9" y="157526"/>
            <a:ext cx="6738218" cy="115653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buNone/>
              <a:defRPr sz="3600" baseline="0">
                <a:solidFill>
                  <a:srgbClr val="53565A"/>
                </a:solidFill>
              </a:defRPr>
            </a:lvl1pPr>
            <a:lvl2pPr>
              <a:buNone/>
              <a:defRPr>
                <a:solidFill>
                  <a:srgbClr val="53565A"/>
                </a:solidFill>
              </a:defRPr>
            </a:lvl2pPr>
            <a:lvl3pPr>
              <a:buNone/>
              <a:defRPr>
                <a:solidFill>
                  <a:srgbClr val="53565A"/>
                </a:solidFill>
              </a:defRPr>
            </a:lvl3pPr>
            <a:lvl4pPr>
              <a:buNone/>
              <a:defRPr>
                <a:solidFill>
                  <a:srgbClr val="53565A"/>
                </a:solidFill>
              </a:defRPr>
            </a:lvl4pPr>
            <a:lvl5pPr>
              <a:buNone/>
              <a:defRPr>
                <a:solidFill>
                  <a:srgbClr val="53565A"/>
                </a:solidFill>
              </a:defRPr>
            </a:lvl5pPr>
          </a:lstStyle>
          <a:p>
            <a:pPr lvl="0"/>
            <a:r>
              <a:rPr lang="en-US" dirty="0"/>
              <a:t>Cover Slide Title </a:t>
            </a:r>
            <a:br>
              <a:rPr lang="en-US" dirty="0"/>
            </a:br>
            <a:r>
              <a:rPr lang="en-US" dirty="0"/>
              <a:t>Second Line If Necessary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00039" y="1282537"/>
            <a:ext cx="6738218" cy="322555"/>
          </a:xfrm>
          <a:prstGeom prst="rect">
            <a:avLst/>
          </a:prstGeom>
        </p:spPr>
        <p:txBody>
          <a:bodyPr vert="horz"/>
          <a:lstStyle>
            <a:lvl1pPr>
              <a:buNone/>
              <a:defRPr sz="16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36193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lsevier_Tree_Logo_2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00038" y="6096001"/>
            <a:ext cx="3913188" cy="2902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00038" y="639762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00039" y="157526"/>
            <a:ext cx="6738218" cy="115653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buNone/>
              <a:defRPr sz="3600" baseline="0">
                <a:solidFill>
                  <a:srgbClr val="53565A"/>
                </a:solidFill>
              </a:defRPr>
            </a:lvl1pPr>
            <a:lvl2pPr>
              <a:buNone/>
              <a:defRPr>
                <a:solidFill>
                  <a:srgbClr val="53565A"/>
                </a:solidFill>
              </a:defRPr>
            </a:lvl2pPr>
            <a:lvl3pPr>
              <a:buNone/>
              <a:defRPr>
                <a:solidFill>
                  <a:srgbClr val="53565A"/>
                </a:solidFill>
              </a:defRPr>
            </a:lvl3pPr>
            <a:lvl4pPr>
              <a:buNone/>
              <a:defRPr>
                <a:solidFill>
                  <a:srgbClr val="53565A"/>
                </a:solidFill>
              </a:defRPr>
            </a:lvl4pPr>
            <a:lvl5pPr>
              <a:buNone/>
              <a:defRPr>
                <a:solidFill>
                  <a:srgbClr val="53565A"/>
                </a:solidFill>
              </a:defRPr>
            </a:lvl5pPr>
          </a:lstStyle>
          <a:p>
            <a:pPr lvl="0"/>
            <a:r>
              <a:rPr lang="en-US" dirty="0"/>
              <a:t>Cover Slide Title </a:t>
            </a:r>
            <a:br>
              <a:rPr lang="en-US" dirty="0"/>
            </a:br>
            <a:r>
              <a:rPr lang="en-US" dirty="0"/>
              <a:t>Second Line If Necessary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00039" y="1282537"/>
            <a:ext cx="6738218" cy="322555"/>
          </a:xfrm>
          <a:prstGeom prst="rect">
            <a:avLst/>
          </a:prstGeom>
        </p:spPr>
        <p:txBody>
          <a:bodyPr vert="horz"/>
          <a:lstStyle>
            <a:lvl1pPr>
              <a:buNone/>
              <a:defRPr sz="16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pic>
        <p:nvPicPr>
          <p:cNvPr id="8" name="Picture 7" descr="placeholder-horizontal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08" y="1768138"/>
            <a:ext cx="9144000" cy="41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93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llust_Cover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" y="291497"/>
            <a:ext cx="9144608" cy="6566503"/>
          </a:xfrm>
          <a:prstGeom prst="rect">
            <a:avLst/>
          </a:prstGeom>
        </p:spPr>
      </p:pic>
      <p:pic>
        <p:nvPicPr>
          <p:cNvPr id="11" name="Picture 10" descr="Elsevier_Tree_Logo_2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44008" y="168031"/>
            <a:ext cx="6868853" cy="506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Solution Suite Wordmark here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44008" y="5757333"/>
            <a:ext cx="5317489" cy="541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Product Wordmark here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44008" y="6265333"/>
            <a:ext cx="3913188" cy="2781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44008" y="653097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300039" y="624933"/>
            <a:ext cx="6738218" cy="115653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buNone/>
              <a:defRPr sz="3600" baseline="0">
                <a:solidFill>
                  <a:srgbClr val="53565A"/>
                </a:solidFill>
              </a:defRPr>
            </a:lvl1pPr>
            <a:lvl2pPr>
              <a:buNone/>
              <a:defRPr>
                <a:solidFill>
                  <a:srgbClr val="53565A"/>
                </a:solidFill>
              </a:defRPr>
            </a:lvl2pPr>
            <a:lvl3pPr>
              <a:buNone/>
              <a:defRPr>
                <a:solidFill>
                  <a:srgbClr val="53565A"/>
                </a:solidFill>
              </a:defRPr>
            </a:lvl3pPr>
            <a:lvl4pPr>
              <a:buNone/>
              <a:defRPr>
                <a:solidFill>
                  <a:srgbClr val="53565A"/>
                </a:solidFill>
              </a:defRPr>
            </a:lvl4pPr>
            <a:lvl5pPr>
              <a:buNone/>
              <a:defRPr>
                <a:solidFill>
                  <a:srgbClr val="53565A"/>
                </a:solidFill>
              </a:defRPr>
            </a:lvl5pPr>
          </a:lstStyle>
          <a:p>
            <a:pPr lvl="0"/>
            <a:r>
              <a:rPr lang="en-US" dirty="0"/>
              <a:t>Cover Slide Title </a:t>
            </a:r>
            <a:br>
              <a:rPr lang="en-US" dirty="0"/>
            </a:br>
            <a:r>
              <a:rPr lang="en-US" dirty="0"/>
              <a:t>Second Line If Necessary</a:t>
            </a:r>
          </a:p>
        </p:txBody>
      </p:sp>
    </p:spTree>
    <p:extLst>
      <p:ext uri="{BB962C8B-B14F-4D97-AF65-F5344CB8AC3E}">
        <p14:creationId xmlns:p14="http://schemas.microsoft.com/office/powerpoint/2010/main" val="2777037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Elsevier_Tree_Logo_2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44008" y="5757333"/>
            <a:ext cx="5317489" cy="541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Product Wordmark here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44008" y="6265333"/>
            <a:ext cx="3913188" cy="2781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44008" y="653097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pic>
        <p:nvPicPr>
          <p:cNvPr id="12" name="Picture 11" descr="placeholder-horizontal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08" y="1828387"/>
            <a:ext cx="9144000" cy="3928946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44008" y="168031"/>
            <a:ext cx="6868853" cy="506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Solution Suite Wordmark here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300039" y="624933"/>
            <a:ext cx="6738218" cy="115653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buNone/>
              <a:defRPr sz="3600" baseline="0">
                <a:solidFill>
                  <a:srgbClr val="53565A"/>
                </a:solidFill>
              </a:defRPr>
            </a:lvl1pPr>
            <a:lvl2pPr>
              <a:buNone/>
              <a:defRPr>
                <a:solidFill>
                  <a:srgbClr val="53565A"/>
                </a:solidFill>
              </a:defRPr>
            </a:lvl2pPr>
            <a:lvl3pPr>
              <a:buNone/>
              <a:defRPr>
                <a:solidFill>
                  <a:srgbClr val="53565A"/>
                </a:solidFill>
              </a:defRPr>
            </a:lvl3pPr>
            <a:lvl4pPr>
              <a:buNone/>
              <a:defRPr>
                <a:solidFill>
                  <a:srgbClr val="53565A"/>
                </a:solidFill>
              </a:defRPr>
            </a:lvl4pPr>
            <a:lvl5pPr>
              <a:buNone/>
              <a:defRPr>
                <a:solidFill>
                  <a:srgbClr val="53565A"/>
                </a:solidFill>
              </a:defRPr>
            </a:lvl5pPr>
          </a:lstStyle>
          <a:p>
            <a:pPr lvl="0"/>
            <a:r>
              <a:rPr lang="en-US" dirty="0"/>
              <a:t>Cover Slide Title </a:t>
            </a:r>
            <a:br>
              <a:rPr lang="en-US" dirty="0"/>
            </a:br>
            <a:r>
              <a:rPr lang="en-US" dirty="0"/>
              <a:t>Second Line If Necessary</a:t>
            </a:r>
          </a:p>
        </p:txBody>
      </p:sp>
    </p:spTree>
    <p:extLst>
      <p:ext uri="{BB962C8B-B14F-4D97-AF65-F5344CB8AC3E}">
        <p14:creationId xmlns:p14="http://schemas.microsoft.com/office/powerpoint/2010/main" val="2777037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llust_Cover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" y="320681"/>
            <a:ext cx="9144608" cy="6637866"/>
          </a:xfrm>
          <a:prstGeom prst="rect">
            <a:avLst/>
          </a:prstGeom>
        </p:spPr>
      </p:pic>
      <p:pic>
        <p:nvPicPr>
          <p:cNvPr id="8" name="Picture 7" descr="Elsevier_Tree_Logo_2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43402" y="374493"/>
            <a:ext cx="6878044" cy="5415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Product Wordmark here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7587" y="6096001"/>
            <a:ext cx="3913188" cy="2781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43402" y="1039813"/>
            <a:ext cx="6329930" cy="7019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rgbClr val="53565A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2"/>
                </a:solidFill>
              </a:rPr>
              <a:t>Subtitle of slide and or description of presentation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baseline="0" dirty="0">
                <a:solidFill>
                  <a:schemeClr val="tx2"/>
                </a:solidFill>
              </a:rPr>
              <a:t>Second line if Necessary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47587" y="639762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</p:spTree>
    <p:extLst>
      <p:ext uri="{BB962C8B-B14F-4D97-AF65-F5344CB8AC3E}">
        <p14:creationId xmlns:p14="http://schemas.microsoft.com/office/powerpoint/2010/main" val="1670756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lsevier_Tree_Logo_2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43402" y="374493"/>
            <a:ext cx="6878044" cy="5415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Product Wordmark here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7587" y="6096001"/>
            <a:ext cx="3913188" cy="2781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>
                <a:solidFill>
                  <a:schemeClr val="tx2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43402" y="1039813"/>
            <a:ext cx="6329930" cy="7019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rgbClr val="53565A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2"/>
                </a:solidFill>
              </a:rPr>
              <a:t>Subtitle of slide and or description of presentation</a:t>
            </a:r>
            <a:br>
              <a:rPr lang="en-US" sz="1600" dirty="0">
                <a:solidFill>
                  <a:schemeClr val="tx2"/>
                </a:solidFill>
              </a:rPr>
            </a:br>
            <a:r>
              <a:rPr lang="en-US" sz="1600" baseline="0" dirty="0">
                <a:solidFill>
                  <a:schemeClr val="tx2"/>
                </a:solidFill>
              </a:rPr>
              <a:t>Second line if Necessary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47587" y="6397625"/>
            <a:ext cx="3913188" cy="2667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pic>
        <p:nvPicPr>
          <p:cNvPr id="10" name="Picture 9" descr="placeholder-horizontal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08" y="1828387"/>
            <a:ext cx="9144000" cy="404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756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llust_Section_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754822" cy="6886211"/>
          </a:xfrm>
          <a:prstGeom prst="rect">
            <a:avLst/>
          </a:prstGeom>
        </p:spPr>
      </p:pic>
      <p:pic>
        <p:nvPicPr>
          <p:cNvPr id="6" name="Picture 5" descr="Elsevier_Tree_Logo_2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105400" y="2600326"/>
            <a:ext cx="3687763" cy="192995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3200" baseline="0"/>
            </a:lvl1pPr>
          </a:lstStyle>
          <a:p>
            <a:r>
              <a:rPr lang="en-US" sz="3600" dirty="0">
                <a:solidFill>
                  <a:schemeClr val="tx1"/>
                </a:solidFill>
              </a:rPr>
              <a:t>Section Title And Multiple Lines If</a:t>
            </a:r>
            <a:r>
              <a:rPr lang="en-US" sz="3600" baseline="0" dirty="0">
                <a:solidFill>
                  <a:schemeClr val="tx1"/>
                </a:solidFill>
              </a:rPr>
              <a:t> Necessary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288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lsevier_Tree_Logo_2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105400" y="2600326"/>
            <a:ext cx="3687763" cy="192995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3200" baseline="0"/>
            </a:lvl1pPr>
          </a:lstStyle>
          <a:p>
            <a:r>
              <a:rPr lang="en-US" sz="3600" dirty="0">
                <a:solidFill>
                  <a:schemeClr val="tx1"/>
                </a:solidFill>
              </a:rPr>
              <a:t>Section Title And Multiple Lines If</a:t>
            </a:r>
            <a:r>
              <a:rPr lang="en-US" sz="3600" baseline="0" dirty="0">
                <a:solidFill>
                  <a:schemeClr val="tx1"/>
                </a:solidFill>
              </a:rPr>
              <a:t> Necessary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5" name="Picture 4" descr="placeholder-vector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88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llust_Appendix_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85018" cy="6858000"/>
          </a:xfrm>
          <a:prstGeom prst="rect">
            <a:avLst/>
          </a:prstGeom>
        </p:spPr>
      </p:pic>
      <p:pic>
        <p:nvPicPr>
          <p:cNvPr id="5" name="Picture 4" descr="Elsevier_Tree_Logo_2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5068888" y="3494882"/>
            <a:ext cx="3724275" cy="1718018"/>
          </a:xfrm>
          <a:prstGeom prst="rect">
            <a:avLst/>
          </a:prstGeom>
        </p:spPr>
        <p:txBody>
          <a:bodyPr vert="horz"/>
          <a:lstStyle>
            <a:lvl1pPr>
              <a:buNone/>
              <a:defRPr sz="1600">
                <a:solidFill>
                  <a:srgbClr val="53565A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068127" y="2747964"/>
            <a:ext cx="3700462" cy="638704"/>
          </a:xfrm>
          <a:prstGeom prst="rect">
            <a:avLst/>
          </a:prstGeom>
        </p:spPr>
        <p:txBody>
          <a:bodyPr vert="horz"/>
          <a:lstStyle>
            <a:lvl1pPr>
              <a:buNone/>
              <a:defRPr sz="3600"/>
            </a:lvl1pPr>
            <a:lvl2pPr>
              <a:buNone/>
              <a:defRPr sz="3600"/>
            </a:lvl2pPr>
            <a:lvl3pPr>
              <a:buNone/>
              <a:defRPr sz="3600"/>
            </a:lvl3pPr>
            <a:lvl4pPr>
              <a:buNone/>
              <a:defRPr sz="3600"/>
            </a:lvl4pPr>
            <a:lvl5pPr>
              <a:buNone/>
              <a:defRPr sz="3600"/>
            </a:lvl5pPr>
          </a:lstStyle>
          <a:p>
            <a:pPr lvl="0"/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004756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lsevier_Tree_Logo_2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655" y="359801"/>
            <a:ext cx="688802" cy="798523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5068888" y="3494882"/>
            <a:ext cx="3724275" cy="1718018"/>
          </a:xfrm>
          <a:prstGeom prst="rect">
            <a:avLst/>
          </a:prstGeom>
        </p:spPr>
        <p:txBody>
          <a:bodyPr vert="horz"/>
          <a:lstStyle>
            <a:lvl1pPr>
              <a:buNone/>
              <a:defRPr sz="1600">
                <a:solidFill>
                  <a:srgbClr val="53565A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068127" y="2747964"/>
            <a:ext cx="3700462" cy="638704"/>
          </a:xfrm>
          <a:prstGeom prst="rect">
            <a:avLst/>
          </a:prstGeom>
        </p:spPr>
        <p:txBody>
          <a:bodyPr vert="horz"/>
          <a:lstStyle>
            <a:lvl1pPr>
              <a:buNone/>
              <a:defRPr sz="3600"/>
            </a:lvl1pPr>
            <a:lvl2pPr>
              <a:buNone/>
              <a:defRPr sz="3600"/>
            </a:lvl2pPr>
            <a:lvl3pPr>
              <a:buNone/>
              <a:defRPr sz="3600"/>
            </a:lvl3pPr>
            <a:lvl4pPr>
              <a:buNone/>
              <a:defRPr sz="3600"/>
            </a:lvl4pPr>
            <a:lvl5pPr>
              <a:buNone/>
              <a:defRPr sz="3600"/>
            </a:lvl5pPr>
          </a:lstStyle>
          <a:p>
            <a:pPr lvl="0"/>
            <a:r>
              <a:rPr lang="en-US" dirty="0"/>
              <a:t>Appendix</a:t>
            </a:r>
          </a:p>
        </p:txBody>
      </p:sp>
      <p:pic>
        <p:nvPicPr>
          <p:cNvPr id="9" name="Picture 8" descr="placeholder-vector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565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If Necessary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71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"/>
          <p:cNvSpPr>
            <a:spLocks noGrp="1"/>
          </p:cNvSpPr>
          <p:nvPr>
            <p:ph idx="1"/>
          </p:nvPr>
        </p:nvSpPr>
        <p:spPr>
          <a:xfrm>
            <a:off x="458851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8851" y="1500110"/>
            <a:ext cx="2570260" cy="2041724"/>
          </a:xfrm>
        </p:spPr>
      </p:sp>
      <p:sp>
        <p:nvSpPr>
          <p:cNvPr id="1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248072" y="1500110"/>
            <a:ext cx="2645627" cy="2041724"/>
          </a:xfrm>
        </p:spPr>
      </p:sp>
      <p:sp>
        <p:nvSpPr>
          <p:cNvPr id="1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28074" y="1500109"/>
            <a:ext cx="2570260" cy="2041724"/>
          </a:xfrm>
        </p:spPr>
      </p:sp>
      <p:sp>
        <p:nvSpPr>
          <p:cNvPr id="20" name="Content Placeholder 7"/>
          <p:cNvSpPr>
            <a:spLocks noGrp="1"/>
          </p:cNvSpPr>
          <p:nvPr>
            <p:ph idx="14"/>
          </p:nvPr>
        </p:nvSpPr>
        <p:spPr>
          <a:xfrm>
            <a:off x="3265312" y="3688074"/>
            <a:ext cx="2628388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Content Placeholder 8"/>
          <p:cNvSpPr>
            <a:spLocks noGrp="1"/>
          </p:cNvSpPr>
          <p:nvPr>
            <p:ph idx="15"/>
          </p:nvPr>
        </p:nvSpPr>
        <p:spPr>
          <a:xfrm>
            <a:off x="6128074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41135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506665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062231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8" y="1943072"/>
            <a:ext cx="8238320" cy="3765589"/>
          </a:xfrm>
        </p:spPr>
        <p:txBody>
          <a:bodyPr/>
          <a:lstStyle>
            <a:lvl1pPr marL="0" indent="0">
              <a:buNone/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endParaRPr lang="en-US" dirty="0"/>
          </a:p>
        </p:txBody>
      </p:sp>
      <p:sp>
        <p:nvSpPr>
          <p:cNvPr id="8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/>
              <a:t>Subtitle of Slide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529910" y="5424219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/>
              <a:t>Author Name</a:t>
            </a:r>
          </a:p>
        </p:txBody>
      </p:sp>
    </p:spTree>
    <p:extLst>
      <p:ext uri="{BB962C8B-B14F-4D97-AF65-F5344CB8AC3E}">
        <p14:creationId xmlns:p14="http://schemas.microsoft.com/office/powerpoint/2010/main" val="24485226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53565A"/>
                </a:solidFill>
                <a:latin typeface="Arial"/>
                <a:cs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2018064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Picture here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4885582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</a:t>
            </a:r>
            <a:r>
              <a:rPr lang="en-US"/>
              <a:t>If Necessary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168" y="228042"/>
            <a:ext cx="2142835" cy="22699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1562" y="249859"/>
            <a:ext cx="985882" cy="147147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105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7513"/>
            <a:ext cx="9144000" cy="4714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0505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50505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505050"/>
                </a:solidFill>
                <a:latin typeface="Arial"/>
                <a:cs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600" b="0">
                <a:solidFill>
                  <a:srgbClr val="3AABF0"/>
                </a:solidFill>
                <a:latin typeface="+mj-lt"/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Slide Number Placeholder 7"/>
          <p:cNvSpPr txBox="1">
            <a:spLocks/>
          </p:cNvSpPr>
          <p:nvPr userDrawn="1"/>
        </p:nvSpPr>
        <p:spPr>
          <a:xfrm>
            <a:off x="8288740" y="6398256"/>
            <a:ext cx="587784" cy="336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505050"/>
                </a:solidFill>
              </a:rPr>
              <a:t>   |   </a:t>
            </a:r>
            <a:fld id="{DA15E891-66B8-4B28-AB8F-05A4B1DE573C}" type="slidenum">
              <a:rPr lang="en-US" sz="800" smtClean="0">
                <a:solidFill>
                  <a:srgbClr val="505050"/>
                </a:solidFill>
              </a:rPr>
              <a:pPr/>
              <a:t>‹#›</a:t>
            </a:fld>
            <a:endParaRPr lang="en-US" sz="800" dirty="0">
              <a:solidFill>
                <a:srgbClr val="50505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0" y="96987"/>
            <a:ext cx="2020866" cy="4592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90" y="162699"/>
            <a:ext cx="1301393" cy="33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5918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If Necessary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8082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3354314"/>
            <a:ext cx="4075112" cy="474288"/>
          </a:xfrm>
          <a:prstGeom prst="rect">
            <a:avLst/>
          </a:prstGeom>
        </p:spPr>
        <p:txBody>
          <a:bodyPr vert="horz"/>
          <a:lstStyle>
            <a:lvl1pPr marL="342900" marR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baseline="0">
                <a:solidFill>
                  <a:schemeClr val="bg1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Questions? Get in touch.</a:t>
            </a:r>
          </a:p>
          <a:p>
            <a:pPr lvl="0"/>
            <a:endParaRPr lang="en-US" dirty="0"/>
          </a:p>
          <a:p>
            <a:pPr marL="34290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6359563" cy="1445093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48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Thank you.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835184"/>
            <a:ext cx="4075112" cy="975389"/>
          </a:xfrm>
          <a:prstGeom prst="rect">
            <a:avLst/>
          </a:prstGeom>
        </p:spPr>
        <p:txBody>
          <a:bodyPr vert="horz"/>
          <a:lstStyle>
            <a:lvl1pPr marL="86868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en-US" sz="1600" b="0" i="0" u="none" strike="noStrike" kern="1200" cap="none" spc="0" normalizeH="0" baseline="0" noProof="0">
                <a:cs typeface="Arial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First Last Name</a:t>
            </a:r>
          </a:p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email@email.com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1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593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72" r:id="rId3"/>
    <p:sldLayoutId id="2147483673" r:id="rId4"/>
    <p:sldLayoutId id="2147483661" r:id="rId5"/>
    <p:sldLayoutId id="2147483679" r:id="rId6"/>
    <p:sldLayoutId id="2147483662" r:id="rId7"/>
    <p:sldLayoutId id="2147483680" r:id="rId8"/>
    <p:sldLayoutId id="2147483663" r:id="rId9"/>
    <p:sldLayoutId id="2147483676" r:id="rId10"/>
    <p:sldLayoutId id="2147483671" r:id="rId11"/>
    <p:sldLayoutId id="2147483677" r:id="rId12"/>
    <p:sldLayoutId id="2147483664" r:id="rId13"/>
    <p:sldLayoutId id="2147483678" r:id="rId14"/>
    <p:sldLayoutId id="2147483650" r:id="rId15"/>
    <p:sldLayoutId id="2147483674" r:id="rId16"/>
    <p:sldLayoutId id="2147483651" r:id="rId17"/>
    <p:sldLayoutId id="2147483675" r:id="rId18"/>
    <p:sldLayoutId id="2147483687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jp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Title of Slide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8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09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100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How to write an abstract and improve your article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April 2020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Researcher Academy</a:t>
            </a:r>
          </a:p>
        </p:txBody>
      </p:sp>
    </p:spTree>
    <p:extLst>
      <p:ext uri="{BB962C8B-B14F-4D97-AF65-F5344CB8AC3E}">
        <p14:creationId xmlns:p14="http://schemas.microsoft.com/office/powerpoint/2010/main" val="64974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398"/>
              </a:solidFill>
              <a:effectLst/>
              <a:uLnTx/>
              <a:uFillTx/>
              <a:latin typeface="Arial Bold"/>
              <a:ea typeface="+mj-ea"/>
              <a:cs typeface="Arial Bold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A02DC3-7C4B-49EB-9CEC-73A430C41689}"/>
              </a:ext>
            </a:extLst>
          </p:cNvPr>
          <p:cNvSpPr txBox="1">
            <a:spLocks/>
          </p:cNvSpPr>
          <p:nvPr/>
        </p:nvSpPr>
        <p:spPr>
          <a:xfrm>
            <a:off x="1900055" y="1688879"/>
            <a:ext cx="4495801" cy="41864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0" kern="1200">
                <a:solidFill>
                  <a:srgbClr val="3AABF0"/>
                </a:solidFill>
                <a:latin typeface="+mj-lt"/>
                <a:ea typeface="+mj-ea"/>
                <a:cs typeface="Arial"/>
              </a:defRPr>
            </a:lvl1pPr>
          </a:lstStyle>
          <a:p>
            <a:endParaRPr lang="en-US" sz="24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6D93B663-CA53-4921-BDCA-2F7112B1A63A}"/>
              </a:ext>
            </a:extLst>
          </p:cNvPr>
          <p:cNvSpPr/>
          <p:nvPr/>
        </p:nvSpPr>
        <p:spPr>
          <a:xfrm>
            <a:off x="2759034" y="1972298"/>
            <a:ext cx="3429000" cy="571230"/>
          </a:xfrm>
          <a:prstGeom prst="roundRect">
            <a:avLst>
              <a:gd name="adj" fmla="val 5117"/>
            </a:avLst>
          </a:prstGeom>
          <a:solidFill>
            <a:schemeClr val="tx2">
              <a:lumMod val="20000"/>
              <a:lumOff val="80000"/>
              <a:alpha val="64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ounded Rectangle 11">
            <a:extLst>
              <a:ext uri="{FF2B5EF4-FFF2-40B4-BE49-F238E27FC236}">
                <a16:creationId xmlns:a16="http://schemas.microsoft.com/office/drawing/2014/main" id="{FA339A53-33EF-4F74-84BF-5C6DAFE76309}"/>
              </a:ext>
            </a:extLst>
          </p:cNvPr>
          <p:cNvSpPr/>
          <p:nvPr/>
        </p:nvSpPr>
        <p:spPr>
          <a:xfrm>
            <a:off x="2443349" y="2671568"/>
            <a:ext cx="1992086" cy="571230"/>
          </a:xfrm>
          <a:prstGeom prst="roundRect">
            <a:avLst>
              <a:gd name="adj" fmla="val 5117"/>
            </a:avLst>
          </a:prstGeom>
          <a:solidFill>
            <a:schemeClr val="tx2">
              <a:lumMod val="20000"/>
              <a:lumOff val="80000"/>
              <a:alpha val="64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ounded Rectangle 13">
            <a:extLst>
              <a:ext uri="{FF2B5EF4-FFF2-40B4-BE49-F238E27FC236}">
                <a16:creationId xmlns:a16="http://schemas.microsoft.com/office/drawing/2014/main" id="{E9160F97-76B7-48EA-B66A-882A265AC06E}"/>
              </a:ext>
            </a:extLst>
          </p:cNvPr>
          <p:cNvSpPr/>
          <p:nvPr/>
        </p:nvSpPr>
        <p:spPr>
          <a:xfrm>
            <a:off x="4576947" y="2679327"/>
            <a:ext cx="2046515" cy="571230"/>
          </a:xfrm>
          <a:prstGeom prst="roundRect">
            <a:avLst>
              <a:gd name="adj" fmla="val 5117"/>
            </a:avLst>
          </a:prstGeom>
          <a:solidFill>
            <a:schemeClr val="tx2">
              <a:lumMod val="20000"/>
              <a:lumOff val="80000"/>
              <a:alpha val="64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81AF19AC-A88A-4660-A931-2F044C0CF627}"/>
              </a:ext>
            </a:extLst>
          </p:cNvPr>
          <p:cNvSpPr/>
          <p:nvPr/>
        </p:nvSpPr>
        <p:spPr>
          <a:xfrm>
            <a:off x="1948053" y="3377459"/>
            <a:ext cx="1649186" cy="571230"/>
          </a:xfrm>
          <a:prstGeom prst="roundRect">
            <a:avLst>
              <a:gd name="adj" fmla="val 5117"/>
            </a:avLst>
          </a:prstGeom>
          <a:solidFill>
            <a:schemeClr val="tx2">
              <a:lumMod val="20000"/>
              <a:lumOff val="80000"/>
              <a:alpha val="64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ounded Rectangle 19">
            <a:extLst>
              <a:ext uri="{FF2B5EF4-FFF2-40B4-BE49-F238E27FC236}">
                <a16:creationId xmlns:a16="http://schemas.microsoft.com/office/drawing/2014/main" id="{FA6938B9-B758-47CB-A66C-95383FCE5BDE}"/>
              </a:ext>
            </a:extLst>
          </p:cNvPr>
          <p:cNvSpPr/>
          <p:nvPr/>
        </p:nvSpPr>
        <p:spPr>
          <a:xfrm>
            <a:off x="5610596" y="3377459"/>
            <a:ext cx="1649186" cy="571230"/>
          </a:xfrm>
          <a:prstGeom prst="roundRect">
            <a:avLst>
              <a:gd name="adj" fmla="val 5117"/>
            </a:avLst>
          </a:prstGeom>
          <a:solidFill>
            <a:schemeClr val="tx2">
              <a:lumMod val="20000"/>
              <a:lumOff val="80000"/>
              <a:alpha val="64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79F3C48B-2568-4EB6-8615-E173C669AA90}"/>
              </a:ext>
            </a:extLst>
          </p:cNvPr>
          <p:cNvSpPr/>
          <p:nvPr/>
        </p:nvSpPr>
        <p:spPr>
          <a:xfrm>
            <a:off x="3716978" y="3377459"/>
            <a:ext cx="1649186" cy="571230"/>
          </a:xfrm>
          <a:prstGeom prst="roundRect">
            <a:avLst>
              <a:gd name="adj" fmla="val 5117"/>
            </a:avLst>
          </a:prstGeom>
          <a:solidFill>
            <a:schemeClr val="tx2">
              <a:lumMod val="20000"/>
              <a:lumOff val="80000"/>
              <a:alpha val="64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ounded Rectangle 21">
            <a:extLst>
              <a:ext uri="{FF2B5EF4-FFF2-40B4-BE49-F238E27FC236}">
                <a16:creationId xmlns:a16="http://schemas.microsoft.com/office/drawing/2014/main" id="{EF6C22A5-9607-4D86-9B18-93DBB7EBB8A3}"/>
              </a:ext>
            </a:extLst>
          </p:cNvPr>
          <p:cNvSpPr/>
          <p:nvPr/>
        </p:nvSpPr>
        <p:spPr>
          <a:xfrm>
            <a:off x="1850079" y="4073235"/>
            <a:ext cx="5382986" cy="571230"/>
          </a:xfrm>
          <a:prstGeom prst="roundRect">
            <a:avLst>
              <a:gd name="adj" fmla="val 5117"/>
            </a:avLst>
          </a:prstGeom>
          <a:solidFill>
            <a:schemeClr val="tx2">
              <a:lumMod val="20000"/>
              <a:lumOff val="80000"/>
              <a:alpha val="64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86E32C-96BB-4A65-9998-9C24D3248399}"/>
              </a:ext>
            </a:extLst>
          </p:cNvPr>
          <p:cNvSpPr txBox="1"/>
          <p:nvPr/>
        </p:nvSpPr>
        <p:spPr>
          <a:xfrm>
            <a:off x="1795649" y="2073247"/>
            <a:ext cx="5382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Title, Abstract, and Keywords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226563-3012-4F81-BCE5-052A1ABC2E7A}"/>
              </a:ext>
            </a:extLst>
          </p:cNvPr>
          <p:cNvSpPr txBox="1"/>
          <p:nvPr/>
        </p:nvSpPr>
        <p:spPr>
          <a:xfrm>
            <a:off x="1795649" y="4174184"/>
            <a:ext cx="5382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Figures/Tables (your data)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460CD6-E074-4AA5-B64E-BAFC6109F515}"/>
              </a:ext>
            </a:extLst>
          </p:cNvPr>
          <p:cNvSpPr txBox="1"/>
          <p:nvPr/>
        </p:nvSpPr>
        <p:spPr>
          <a:xfrm>
            <a:off x="2497777" y="2780276"/>
            <a:ext cx="1894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Conclusion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3DD508-16C9-4DE6-9CA2-F3AD0B9D1141}"/>
              </a:ext>
            </a:extLst>
          </p:cNvPr>
          <p:cNvSpPr txBox="1"/>
          <p:nvPr/>
        </p:nvSpPr>
        <p:spPr>
          <a:xfrm>
            <a:off x="4609592" y="2771827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Introduction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C1DBBB-F564-47F4-B143-22035576113E}"/>
              </a:ext>
            </a:extLst>
          </p:cNvPr>
          <p:cNvSpPr txBox="1"/>
          <p:nvPr/>
        </p:nvSpPr>
        <p:spPr>
          <a:xfrm>
            <a:off x="1969826" y="3478408"/>
            <a:ext cx="1649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Methods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338BB0-72C5-48B3-9FDC-6900A2DF7F33}"/>
              </a:ext>
            </a:extLst>
          </p:cNvPr>
          <p:cNvSpPr txBox="1"/>
          <p:nvPr/>
        </p:nvSpPr>
        <p:spPr>
          <a:xfrm>
            <a:off x="3760522" y="3482684"/>
            <a:ext cx="1649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Results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A1CFC0-3172-491C-A68D-9904DE814CBA}"/>
              </a:ext>
            </a:extLst>
          </p:cNvPr>
          <p:cNvSpPr txBox="1"/>
          <p:nvPr/>
        </p:nvSpPr>
        <p:spPr>
          <a:xfrm>
            <a:off x="5496791" y="3481546"/>
            <a:ext cx="1649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Discussion</a:t>
            </a:r>
          </a:p>
        </p:txBody>
      </p:sp>
      <p:sp>
        <p:nvSpPr>
          <p:cNvPr id="22" name="Up Arrow 3">
            <a:extLst>
              <a:ext uri="{FF2B5EF4-FFF2-40B4-BE49-F238E27FC236}">
                <a16:creationId xmlns:a16="http://schemas.microsoft.com/office/drawing/2014/main" id="{AAD6B6C7-C310-46EC-BFF3-EB88D8847397}"/>
              </a:ext>
            </a:extLst>
          </p:cNvPr>
          <p:cNvSpPr/>
          <p:nvPr/>
        </p:nvSpPr>
        <p:spPr>
          <a:xfrm>
            <a:off x="7331588" y="1578773"/>
            <a:ext cx="277586" cy="334982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A2FC84-78CB-468F-9E45-8B7F25EBD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029708"/>
            <a:ext cx="8238319" cy="380586"/>
          </a:xfrm>
        </p:spPr>
        <p:txBody>
          <a:bodyPr/>
          <a:lstStyle/>
          <a:p>
            <a:r>
              <a:rPr lang="en-US" dirty="0"/>
              <a:t>The process of writing – building the article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467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8B3610-C878-44B4-94A3-63CBA1007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738758"/>
            <a:ext cx="8238319" cy="380586"/>
          </a:xfrm>
        </p:spPr>
        <p:txBody>
          <a:bodyPr/>
          <a:lstStyle/>
          <a:p>
            <a:r>
              <a:rPr lang="en-US" dirty="0"/>
              <a:t>The value of your abstract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463808-339B-4E0E-A47E-6DC4A960D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1309898"/>
            <a:ext cx="1578429" cy="483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A5A1053A-10D3-4F55-8C33-2A5F3CFCA39B}"/>
              </a:ext>
            </a:extLst>
          </p:cNvPr>
          <p:cNvSpPr txBox="1">
            <a:spLocks/>
          </p:cNvSpPr>
          <p:nvPr/>
        </p:nvSpPr>
        <p:spPr>
          <a:xfrm>
            <a:off x="3091544" y="2664740"/>
            <a:ext cx="5910942" cy="52116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53565A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80000"/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US" altLang="zh-CN" sz="1800" dirty="0"/>
              <a:t>Reviewers only see the title and abstract of an </a:t>
            </a:r>
            <a:r>
              <a:rPr lang="en-GB" sz="1800" dirty="0"/>
              <a:t>article </a:t>
            </a:r>
            <a:r>
              <a:rPr lang="en-US" altLang="zh-CN" sz="1800" u="sng" dirty="0"/>
              <a:t>before</a:t>
            </a:r>
            <a:r>
              <a:rPr lang="en-US" altLang="zh-CN" sz="1800" dirty="0"/>
              <a:t> they decide to review it or not.  </a:t>
            </a:r>
          </a:p>
          <a:p>
            <a:pPr marL="285750" indent="-28575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US" altLang="zh-CN" sz="1800" dirty="0"/>
              <a:t>A title and abstract are the only parts of an </a:t>
            </a:r>
            <a:r>
              <a:rPr lang="en-GB" sz="1800" dirty="0"/>
              <a:t>article </a:t>
            </a:r>
            <a:r>
              <a:rPr lang="en-US" altLang="zh-CN" sz="1800" dirty="0"/>
              <a:t>that are freely available to everyone </a:t>
            </a:r>
          </a:p>
          <a:p>
            <a:pPr marL="285750" indent="-28575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/>
                </a:solidFill>
              </a:rPr>
              <a:t>The reader will decide whether the rest of your </a:t>
            </a:r>
            <a:r>
              <a:rPr lang="en-GB" sz="1800" dirty="0"/>
              <a:t>article </a:t>
            </a:r>
            <a:r>
              <a:rPr lang="en-GB" sz="1800" dirty="0">
                <a:solidFill>
                  <a:schemeClr val="tx1"/>
                </a:solidFill>
              </a:rPr>
              <a:t>is interesting to them while they are reading your abstract.  </a:t>
            </a:r>
          </a:p>
          <a:p>
            <a:pPr marL="285750" indent="-28575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sz="1800" dirty="0"/>
              <a:t>The value of your abstract is the difference between your article being read or not.</a:t>
            </a:r>
          </a:p>
          <a:p>
            <a:pPr marL="285750" indent="-28575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/>
                </a:solidFill>
              </a:rPr>
              <a:t>The more researchers who want to read your article the more chance you have it will be cited in further research papers.</a:t>
            </a:r>
          </a:p>
          <a:p>
            <a:pPr marL="285750" indent="-28575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94FFDF-FD54-41EB-9F02-0662D806F4DD}"/>
              </a:ext>
            </a:extLst>
          </p:cNvPr>
          <p:cNvSpPr txBox="1"/>
          <p:nvPr/>
        </p:nvSpPr>
        <p:spPr>
          <a:xfrm>
            <a:off x="2939144" y="1408995"/>
            <a:ext cx="5910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Although the abstract is one of the last elements of a article to be written, it is one of the </a:t>
            </a:r>
            <a:r>
              <a:rPr lang="en-GB" b="1" dirty="0">
                <a:solidFill>
                  <a:srgbClr val="FF8200"/>
                </a:solidFill>
              </a:rPr>
              <a:t>first elements that will be read.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223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23997B-5BB1-4FA3-87C4-3C4E65C829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02" t="11410" r="2677" b="33396"/>
          <a:stretch/>
        </p:blipFill>
        <p:spPr>
          <a:xfrm>
            <a:off x="859135" y="1774563"/>
            <a:ext cx="6722773" cy="445561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C7B0117-9F57-4BD2-B329-5194143A9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Abstract: Step by step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3AEDDC54-7137-44C4-81B5-D3E962016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00188"/>
            <a:ext cx="8237538" cy="380587"/>
          </a:xfrm>
        </p:spPr>
        <p:txBody>
          <a:bodyPr>
            <a:normAutofit lnSpcReduction="10000"/>
          </a:bodyPr>
          <a:lstStyle/>
          <a:p>
            <a:pPr>
              <a:buClr>
                <a:schemeClr val="tx2"/>
              </a:buClr>
              <a:buSzPct val="130000"/>
            </a:pPr>
            <a:r>
              <a:rPr lang="en-GB" dirty="0"/>
              <a:t>Check the Guide for Authors:</a:t>
            </a: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CAA4FC4E-3CD2-4427-89EA-9C54FF722445}"/>
              </a:ext>
            </a:extLst>
          </p:cNvPr>
          <p:cNvSpPr txBox="1">
            <a:spLocks/>
          </p:cNvSpPr>
          <p:nvPr/>
        </p:nvSpPr>
        <p:spPr>
          <a:xfrm>
            <a:off x="6722759" y="2499940"/>
            <a:ext cx="2159731" cy="886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pPr algn="r"/>
            <a:r>
              <a:rPr lang="en-GB" sz="12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Example Abstract requirement information in a typical Guide for Authors</a:t>
            </a:r>
            <a:endParaRPr lang="en-US" sz="1200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455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9646CA-42C0-4437-86A8-28C9A5E06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75835"/>
          </a:xfrm>
        </p:spPr>
        <p:txBody>
          <a:bodyPr/>
          <a:lstStyle/>
          <a:p>
            <a:r>
              <a:rPr lang="en-GB" dirty="0"/>
              <a:t>Abstract length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46EDBB-A429-4D15-8292-76949BDAB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Abstract: Step by step continued…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06B333-58EF-4EC3-95F8-BF628E230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17" y="1026036"/>
            <a:ext cx="5308349" cy="530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41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D91609-6E7F-4A88-BAB9-D7368832E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538897"/>
          </a:xfrm>
        </p:spPr>
        <p:txBody>
          <a:bodyPr/>
          <a:lstStyle/>
          <a:p>
            <a:r>
              <a:rPr lang="en-GB" dirty="0"/>
              <a:t>Purpose / Motivation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43294C-D339-459A-AD05-21E17A1C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Abstract: Step by step continued…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F13566-EC55-4631-B520-DDDFD76DA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057" y="1215675"/>
            <a:ext cx="5022730" cy="502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37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D91609-6E7F-4A88-BAB9-D7368832E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538897"/>
          </a:xfrm>
        </p:spPr>
        <p:txBody>
          <a:bodyPr/>
          <a:lstStyle/>
          <a:p>
            <a:r>
              <a:rPr lang="en-GB" dirty="0"/>
              <a:t>Approach / Methodology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43294C-D339-459A-AD05-21E17A1C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Abstract: Step by step continued…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50B4BF-7C26-45D1-ADC9-EC437908F4F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detail="0"/>
                    </a14:imgEffect>
                    <a14:imgEffect>
                      <a14:colorTemperature colorTemp="9750"/>
                    </a14:imgEffect>
                    <a14:imgEffect>
                      <a14:saturation sa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432" y="1216329"/>
            <a:ext cx="4876804" cy="487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78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D91609-6E7F-4A88-BAB9-D7368832E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538897"/>
          </a:xfrm>
        </p:spPr>
        <p:txBody>
          <a:bodyPr/>
          <a:lstStyle/>
          <a:p>
            <a:r>
              <a:rPr lang="en-GB" dirty="0"/>
              <a:t>Findings / Conclusion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43294C-D339-459A-AD05-21E17A1C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Abstract: Step by step continued…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4A85DF-980C-4792-94B9-886C63AD4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518" y="1216329"/>
            <a:ext cx="4767916" cy="476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48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D91609-6E7F-4A88-BAB9-D7368832E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538897"/>
          </a:xfrm>
        </p:spPr>
        <p:txBody>
          <a:bodyPr/>
          <a:lstStyle/>
          <a:p>
            <a:r>
              <a:rPr lang="en-GB" b="1" dirty="0"/>
              <a:t>VALUE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43294C-D339-459A-AD05-21E17A1C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finally…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AD774-8504-4DFC-8482-CEDE01E11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032" y="2039007"/>
            <a:ext cx="3929936" cy="392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93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A52370-DA7C-4D2A-A15D-CE9EAD70E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Style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A53491FC-DBC7-46E0-AF32-C0419F71D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00188"/>
            <a:ext cx="8237538" cy="4897437"/>
          </a:xfrm>
        </p:spPr>
        <p:txBody>
          <a:bodyPr>
            <a:normAutofit/>
          </a:bodyPr>
          <a:lstStyle/>
          <a:p>
            <a:pPr marL="342900" indent="-342900">
              <a:lnSpc>
                <a:spcPts val="2900"/>
              </a:lnSpc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dirty="0"/>
              <a:t>Abstracts are usually written in the active voice, for example:</a:t>
            </a:r>
          </a:p>
          <a:p>
            <a:pPr lvl="1">
              <a:lnSpc>
                <a:spcPts val="2900"/>
              </a:lnSpc>
              <a:buClr>
                <a:schemeClr val="tx2"/>
              </a:buClr>
              <a:buSzPct val="130000"/>
            </a:pPr>
            <a:r>
              <a:rPr lang="en-US" dirty="0"/>
              <a:t>Active: Researchers showed previously that smoking can lead to lung cancer.</a:t>
            </a:r>
          </a:p>
          <a:p>
            <a:pPr lvl="1">
              <a:lnSpc>
                <a:spcPts val="2900"/>
              </a:lnSpc>
              <a:buClr>
                <a:schemeClr val="tx2"/>
              </a:buClr>
              <a:buSzPct val="130000"/>
            </a:pPr>
            <a:r>
              <a:rPr lang="en-US" dirty="0"/>
              <a:t>Passive: It was previously demonstrated that lung cancer can be caused by smoking.</a:t>
            </a:r>
            <a:br>
              <a:rPr lang="en-US" dirty="0"/>
            </a:br>
            <a:endParaRPr lang="en-US" dirty="0"/>
          </a:p>
          <a:p>
            <a:pPr marL="342900" indent="-342900">
              <a:lnSpc>
                <a:spcPts val="2900"/>
              </a:lnSpc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US" dirty="0"/>
              <a:t>10-12 Keywords or phrases</a:t>
            </a:r>
            <a:br>
              <a:rPr lang="en-US" dirty="0"/>
            </a:br>
            <a:endParaRPr lang="en-US" dirty="0"/>
          </a:p>
          <a:p>
            <a:pPr marL="342900" indent="-342900">
              <a:lnSpc>
                <a:spcPts val="2900"/>
              </a:lnSpc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US" dirty="0"/>
              <a:t>Word count</a:t>
            </a:r>
            <a:br>
              <a:rPr lang="en-US" dirty="0"/>
            </a:br>
            <a:endParaRPr lang="en-US" dirty="0"/>
          </a:p>
          <a:p>
            <a:pPr marL="342900" indent="-342900">
              <a:lnSpc>
                <a:spcPts val="2900"/>
              </a:lnSpc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US" dirty="0"/>
              <a:t>Avoid being general and vague</a:t>
            </a:r>
          </a:p>
        </p:txBody>
      </p:sp>
    </p:spTree>
    <p:extLst>
      <p:ext uri="{BB962C8B-B14F-4D97-AF65-F5344CB8AC3E}">
        <p14:creationId xmlns:p14="http://schemas.microsoft.com/office/powerpoint/2010/main" val="2143580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793449-CF73-44BA-96CD-842ECC7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Highlights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3D6B8F-7E9C-430C-883C-C291BF573A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61" t="15105" r="11641" b="8854"/>
          <a:stretch/>
        </p:blipFill>
        <p:spPr>
          <a:xfrm>
            <a:off x="520259" y="1500134"/>
            <a:ext cx="8134350" cy="44815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B3B669-FD5C-44B4-B36E-B9593053E31E}"/>
              </a:ext>
            </a:extLst>
          </p:cNvPr>
          <p:cNvSpPr/>
          <p:nvPr/>
        </p:nvSpPr>
        <p:spPr>
          <a:xfrm>
            <a:off x="2152650" y="4552950"/>
            <a:ext cx="4095750" cy="15430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34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0573ED7B-84FB-46A4-ACD5-A8B275A0B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5025"/>
            <a:ext cx="8237538" cy="381000"/>
          </a:xfrm>
        </p:spPr>
        <p:txBody>
          <a:bodyPr/>
          <a:lstStyle/>
          <a:p>
            <a:r>
              <a:rPr lang="en-US" dirty="0"/>
              <a:t>Graphical Abstracts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BDCE8-BE01-43F8-B206-3570454BA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891" y="4066053"/>
            <a:ext cx="4046018" cy="16184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BF6748-FF37-499E-BEA2-F87F65E5B7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891" y="1069576"/>
            <a:ext cx="4046018" cy="1966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55F0C4-149C-4589-B50B-A13868AD06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82" y="1514638"/>
            <a:ext cx="4046018" cy="15213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1BD202-09CA-42C7-A81E-451D9FC9FB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228" y="4066053"/>
            <a:ext cx="3123526" cy="17559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4E7EEA-36F8-412F-9EEA-4CFBAB13A981}"/>
              </a:ext>
            </a:extLst>
          </p:cNvPr>
          <p:cNvSpPr txBox="1"/>
          <p:nvPr/>
        </p:nvSpPr>
        <p:spPr>
          <a:xfrm>
            <a:off x="675982" y="6286500"/>
            <a:ext cx="4087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schemeClr val="tx2"/>
                </a:solidFill>
              </a:rPr>
              <a:t>Source: www.elsevier.com/authors/journal-authors/graphical-abstract</a:t>
            </a:r>
          </a:p>
        </p:txBody>
      </p:sp>
    </p:spTree>
    <p:extLst>
      <p:ext uri="{BB962C8B-B14F-4D97-AF65-F5344CB8AC3E}">
        <p14:creationId xmlns:p14="http://schemas.microsoft.com/office/powerpoint/2010/main" val="3840907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B18007-C434-4E99-8071-BDE2528CF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 review BEFORE peer review</a:t>
            </a:r>
            <a:endParaRPr lang="en-GB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33F78A8F-8BDD-4489-91A3-64574228E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67" y="1554541"/>
            <a:ext cx="8358051" cy="4478575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dirty="0"/>
              <a:t>Proof read and edit yourself</a:t>
            </a:r>
          </a:p>
          <a:p>
            <a:pPr marL="342900" indent="-34290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endParaRPr lang="en-GB" dirty="0"/>
          </a:p>
          <a:p>
            <a:pPr marL="342900" indent="-34290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dirty="0"/>
              <a:t>Ask others for help</a:t>
            </a:r>
          </a:p>
          <a:p>
            <a:pPr marL="342900" indent="-34290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endParaRPr lang="en-GB" dirty="0"/>
          </a:p>
          <a:p>
            <a:pPr marL="342900" indent="-34290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dirty="0"/>
              <a:t>Consider professional proof reading and editing services if needed</a:t>
            </a:r>
          </a:p>
          <a:p>
            <a:pPr marL="342900" indent="-34290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endParaRPr lang="en-GB" dirty="0"/>
          </a:p>
          <a:p>
            <a:pPr marL="342900" indent="-34290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dirty="0"/>
              <a:t>Don’t be afraid of criticism</a:t>
            </a:r>
          </a:p>
          <a:p>
            <a:pPr marL="342900" indent="-342900"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E2BCA-B132-4F63-ACFE-80C78625E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591" y="511629"/>
            <a:ext cx="5887477" cy="588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01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831AC5-6A9B-4186-8590-6CCBFEEF4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963" y="1002807"/>
            <a:ext cx="8238319" cy="380586"/>
          </a:xfrm>
        </p:spPr>
        <p:txBody>
          <a:bodyPr/>
          <a:lstStyle/>
          <a:p>
            <a:r>
              <a:rPr lang="en-US" dirty="0"/>
              <a:t>Recap - How to write a killer abstract</a:t>
            </a:r>
            <a:br>
              <a:rPr lang="en-US" dirty="0"/>
            </a:br>
            <a:endParaRPr lang="en-GB" dirty="0"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D0911A81-5314-4D6F-8CAE-CD0BCB6CB0E1}"/>
              </a:ext>
            </a:extLst>
          </p:cNvPr>
          <p:cNvSpPr/>
          <p:nvPr/>
        </p:nvSpPr>
        <p:spPr>
          <a:xfrm>
            <a:off x="1552895" y="1905211"/>
            <a:ext cx="2729320" cy="1339486"/>
          </a:xfrm>
          <a:prstGeom prst="roundRect">
            <a:avLst>
              <a:gd name="adj" fmla="val 5117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45E2A8B8-7FAD-4646-80A0-3B44120B863E}"/>
              </a:ext>
            </a:extLst>
          </p:cNvPr>
          <p:cNvSpPr/>
          <p:nvPr/>
        </p:nvSpPr>
        <p:spPr>
          <a:xfrm>
            <a:off x="1547091" y="3542216"/>
            <a:ext cx="2729320" cy="1339486"/>
          </a:xfrm>
          <a:prstGeom prst="roundRect">
            <a:avLst>
              <a:gd name="adj" fmla="val 5117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3342B94C-0616-4E74-A1BF-E9AB16046DC4}"/>
              </a:ext>
            </a:extLst>
          </p:cNvPr>
          <p:cNvSpPr/>
          <p:nvPr/>
        </p:nvSpPr>
        <p:spPr>
          <a:xfrm>
            <a:off x="4579123" y="1905211"/>
            <a:ext cx="2729320" cy="1339486"/>
          </a:xfrm>
          <a:prstGeom prst="roundRect">
            <a:avLst>
              <a:gd name="adj" fmla="val 5117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84205E07-FD46-4956-87C2-FD735FA58BC3}"/>
              </a:ext>
            </a:extLst>
          </p:cNvPr>
          <p:cNvSpPr/>
          <p:nvPr/>
        </p:nvSpPr>
        <p:spPr>
          <a:xfrm>
            <a:off x="4573319" y="3542216"/>
            <a:ext cx="2729320" cy="1339486"/>
          </a:xfrm>
          <a:prstGeom prst="roundRect">
            <a:avLst>
              <a:gd name="adj" fmla="val 5117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33FA36-E9FA-4DF8-8F7E-ED9FCFF9F0CB}"/>
              </a:ext>
            </a:extLst>
          </p:cNvPr>
          <p:cNvSpPr txBox="1"/>
          <p:nvPr/>
        </p:nvSpPr>
        <p:spPr>
          <a:xfrm>
            <a:off x="1552895" y="2219868"/>
            <a:ext cx="2729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Write your abstract last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753D0F-71F3-4363-B238-BD22C1491399}"/>
              </a:ext>
            </a:extLst>
          </p:cNvPr>
          <p:cNvSpPr txBox="1"/>
          <p:nvPr/>
        </p:nvSpPr>
        <p:spPr>
          <a:xfrm>
            <a:off x="4579123" y="2219064"/>
            <a:ext cx="2729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Understand the value of a great abstract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A35446-FAA8-440D-8C5F-CD1A478CD1A5}"/>
              </a:ext>
            </a:extLst>
          </p:cNvPr>
          <p:cNvSpPr txBox="1"/>
          <p:nvPr/>
        </p:nvSpPr>
        <p:spPr>
          <a:xfrm>
            <a:off x="1547091" y="3859159"/>
            <a:ext cx="2729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Read and adhere to the Guide for Authors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A83585-5A1E-489C-985E-E76F7FB379F9}"/>
              </a:ext>
            </a:extLst>
          </p:cNvPr>
          <p:cNvSpPr txBox="1"/>
          <p:nvPr/>
        </p:nvSpPr>
        <p:spPr>
          <a:xfrm>
            <a:off x="4573319" y="3837728"/>
            <a:ext cx="2729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dirty="0">
                <a:latin typeface="Arial" pitchFamily="34" charset="0"/>
                <a:cs typeface="Arial" pitchFamily="34" charset="0"/>
              </a:rPr>
              <a:t>Seek feedback on your written work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02178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40" y="1032186"/>
            <a:ext cx="6359563" cy="848112"/>
          </a:xfrm>
        </p:spPr>
        <p:txBody>
          <a:bodyPr>
            <a:normAutofit/>
          </a:bodyPr>
          <a:lstStyle/>
          <a:p>
            <a:r>
              <a:rPr lang="en-US" dirty="0"/>
              <a:t>Thank you.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7440" y="4944479"/>
            <a:ext cx="5082210" cy="2271976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800" kern="1200" baseline="0">
                <a:solidFill>
                  <a:srgbClr val="3AABF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379" y="2134344"/>
            <a:ext cx="3630766" cy="2556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7440" y="2389036"/>
            <a:ext cx="4075112" cy="474288"/>
          </a:xfrm>
        </p:spPr>
        <p:txBody>
          <a:bodyPr/>
          <a:lstStyle/>
          <a:p>
            <a:r>
              <a:rPr lang="en-US" sz="2000" dirty="0"/>
              <a:t>Ask your questions on:  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37440" y="3117370"/>
            <a:ext cx="4075112" cy="975389"/>
          </a:xfrm>
        </p:spPr>
        <p:txBody>
          <a:bodyPr/>
          <a:lstStyle/>
          <a:p>
            <a:r>
              <a:rPr lang="en-US" dirty="0"/>
              <a:t>Researcher Academy </a:t>
            </a:r>
            <a:r>
              <a:rPr lang="en-US" dirty="0" err="1"/>
              <a:t>Mendeley</a:t>
            </a:r>
            <a:r>
              <a:rPr lang="en-US" dirty="0"/>
              <a:t> group </a:t>
            </a:r>
          </a:p>
          <a:p>
            <a:r>
              <a:rPr lang="en-US" dirty="0"/>
              <a:t>Follow us on Twitter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78375"/>
      </p:ext>
    </p:extLst>
  </p:cSld>
  <p:clrMapOvr>
    <a:masterClrMapping/>
  </p:clrMapOvr>
</p:sld>
</file>

<file path=ppt/theme/theme1.xml><?xml version="1.0" encoding="utf-8"?>
<a:theme xmlns:a="http://schemas.openxmlformats.org/drawingml/2006/main" name="Elsevier">
  <a:themeElements>
    <a:clrScheme name="Custom 1">
      <a:dk1>
        <a:srgbClr val="FF8200"/>
      </a:dk1>
      <a:lt1>
        <a:sysClr val="window" lastClr="FFFFFF"/>
      </a:lt1>
      <a:dk2>
        <a:srgbClr val="53565A"/>
      </a:dk2>
      <a:lt2>
        <a:srgbClr val="FFFFFF"/>
      </a:lt2>
      <a:accent1>
        <a:srgbClr val="007398"/>
      </a:accent1>
      <a:accent2>
        <a:srgbClr val="A7A8AA"/>
      </a:accent2>
      <a:accent3>
        <a:srgbClr val="EAAA00"/>
      </a:accent3>
      <a:accent4>
        <a:srgbClr val="00966C"/>
      </a:accent4>
      <a:accent5>
        <a:srgbClr val="CBC793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100" dirty="0" err="1" smtClean="0">
            <a:solidFill>
              <a:schemeClr val="tx2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Elsevier">
      <a:dk1>
        <a:srgbClr val="53565A"/>
      </a:dk1>
      <a:lt1>
        <a:sysClr val="window" lastClr="FFFFFF"/>
      </a:lt1>
      <a:dk2>
        <a:srgbClr val="FF8200"/>
      </a:dk2>
      <a:lt2>
        <a:srgbClr val="FFFFFF"/>
      </a:lt2>
      <a:accent1>
        <a:srgbClr val="007398"/>
      </a:accent1>
      <a:accent2>
        <a:srgbClr val="53565A"/>
      </a:accent2>
      <a:accent3>
        <a:srgbClr val="53565A"/>
      </a:accent3>
      <a:accent4>
        <a:srgbClr val="53565A"/>
      </a:accent4>
      <a:accent5>
        <a:srgbClr val="53565A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Elsevier">
  <a:themeElements>
    <a:clrScheme name="Custom 1">
      <a:dk1>
        <a:srgbClr val="FF8200"/>
      </a:dk1>
      <a:lt1>
        <a:sysClr val="window" lastClr="FFFFFF"/>
      </a:lt1>
      <a:dk2>
        <a:srgbClr val="53565A"/>
      </a:dk2>
      <a:lt2>
        <a:srgbClr val="FFFFFF"/>
      </a:lt2>
      <a:accent1>
        <a:srgbClr val="007398"/>
      </a:accent1>
      <a:accent2>
        <a:srgbClr val="A7A8AA"/>
      </a:accent2>
      <a:accent3>
        <a:srgbClr val="EAAA00"/>
      </a:accent3>
      <a:accent4>
        <a:srgbClr val="00966C"/>
      </a:accent4>
      <a:accent5>
        <a:srgbClr val="CBC793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100" dirty="0" err="1" smtClean="0">
            <a:solidFill>
              <a:schemeClr val="tx2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15DCDC76E5A47A176FB52CE6ED02E" ma:contentTypeVersion="1" ma:contentTypeDescription="Create a new document." ma:contentTypeScope="" ma:versionID="595b1facca9e5cb9707c1ffef65eb2e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d6e3d604101a5d093af696c7f54afe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1F5C60-9DE0-40A4-92ED-68989024FBAC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6074544-8E83-434A-9699-33AFA9709F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3CFC71-A4A2-4B43-B4AA-F585ABBCF1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5358</TotalTime>
  <Words>372</Words>
  <Application>Microsoft Office PowerPoint</Application>
  <PresentationFormat>On-screen Show (4:3)</PresentationFormat>
  <Paragraphs>64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Lucida Grande</vt:lpstr>
      <vt:lpstr>Arial</vt:lpstr>
      <vt:lpstr>Arial Bold</vt:lpstr>
      <vt:lpstr>Calibri</vt:lpstr>
      <vt:lpstr>Wingdings</vt:lpstr>
      <vt:lpstr>Elsevier</vt:lpstr>
      <vt:lpstr>Custom Design</vt:lpstr>
      <vt:lpstr>1_Elsevier</vt:lpstr>
      <vt:lpstr>PowerPoint Presentation</vt:lpstr>
      <vt:lpstr>The process of writing – building the article </vt:lpstr>
      <vt:lpstr>The value of your abstract</vt:lpstr>
      <vt:lpstr>Abstract: Step by step</vt:lpstr>
      <vt:lpstr>Abstract: Step by step continued…</vt:lpstr>
      <vt:lpstr>Abstract: Step by step continued…</vt:lpstr>
      <vt:lpstr>Abstract: Step by step continued…</vt:lpstr>
      <vt:lpstr>Abstract: Step by step continued…</vt:lpstr>
      <vt:lpstr>And finally…</vt:lpstr>
      <vt:lpstr>Style</vt:lpstr>
      <vt:lpstr>Highlights</vt:lpstr>
      <vt:lpstr>Graphical Abstracts</vt:lpstr>
      <vt:lpstr>Peer review BEFORE peer review</vt:lpstr>
      <vt:lpstr>Recap - How to write a killer abstract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McT</dc:creator>
  <cp:lastModifiedBy>Wang, Yingzhi (ELS-AMS)</cp:lastModifiedBy>
  <cp:revision>264</cp:revision>
  <dcterms:created xsi:type="dcterms:W3CDTF">2014-03-28T20:29:27Z</dcterms:created>
  <dcterms:modified xsi:type="dcterms:W3CDTF">2020-04-09T10:58:49Z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0x010100B7815DCDC76E5A47A176FB52CE6ED02E</vt:lpwstr>
  </property>
</Properties>
</file>