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4"/>
    <p:sldMasterId id="2147483705" r:id="rId5"/>
  </p:sldMasterIdLst>
  <p:notesMasterIdLst>
    <p:notesMasterId r:id="rId26"/>
  </p:notesMasterIdLst>
  <p:sldIdLst>
    <p:sldId id="332" r:id="rId6"/>
    <p:sldId id="334" r:id="rId7"/>
    <p:sldId id="335" r:id="rId8"/>
    <p:sldId id="336" r:id="rId9"/>
    <p:sldId id="346" r:id="rId10"/>
    <p:sldId id="347" r:id="rId11"/>
    <p:sldId id="348" r:id="rId12"/>
    <p:sldId id="343" r:id="rId13"/>
    <p:sldId id="349" r:id="rId14"/>
    <p:sldId id="350" r:id="rId15"/>
    <p:sldId id="351" r:id="rId16"/>
    <p:sldId id="352" r:id="rId17"/>
    <p:sldId id="353" r:id="rId18"/>
    <p:sldId id="354" r:id="rId19"/>
    <p:sldId id="338" r:id="rId20"/>
    <p:sldId id="339" r:id="rId21"/>
    <p:sldId id="340" r:id="rId22"/>
    <p:sldId id="341" r:id="rId23"/>
    <p:sldId id="337" r:id="rId24"/>
    <p:sldId id="333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ABF0"/>
    <a:srgbClr val="2B96D7"/>
    <a:srgbClr val="1B4853"/>
    <a:srgbClr val="505050"/>
    <a:srgbClr val="1E4852"/>
    <a:srgbClr val="333333"/>
    <a:srgbClr val="1E4851"/>
    <a:srgbClr val="53565A"/>
    <a:srgbClr val="A7A8AA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76" autoAdjust="0"/>
    <p:restoredTop sz="50000" autoAdjust="0"/>
  </p:normalViewPr>
  <p:slideViewPr>
    <p:cSldViewPr snapToGrid="0" snapToObjects="1">
      <p:cViewPr varScale="1">
        <p:scale>
          <a:sx n="109" d="100"/>
          <a:sy n="109" d="100"/>
        </p:scale>
        <p:origin x="2142" y="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B7EF0-8823-4A67-BA1E-8346EF8AC83B}" type="datetimeFigureOut">
              <a:rPr lang="en-GB" smtClean="0"/>
              <a:t>25/02/2019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755C2-B58D-463F-9666-3FDCBEFAFB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191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"/>
          <p:cNvSpPr>
            <a:spLocks noGrp="1"/>
          </p:cNvSpPr>
          <p:nvPr>
            <p:ph idx="1"/>
          </p:nvPr>
        </p:nvSpPr>
        <p:spPr>
          <a:xfrm>
            <a:off x="458851" y="3688074"/>
            <a:ext cx="2570262" cy="23815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58851" y="1500110"/>
            <a:ext cx="2570260" cy="2041724"/>
          </a:xfrm>
        </p:spPr>
      </p:sp>
      <p:sp>
        <p:nvSpPr>
          <p:cNvPr id="1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3248072" y="1500110"/>
            <a:ext cx="2645627" cy="2041724"/>
          </a:xfrm>
        </p:spPr>
      </p:sp>
      <p:sp>
        <p:nvSpPr>
          <p:cNvPr id="1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128074" y="1500109"/>
            <a:ext cx="2570260" cy="2041724"/>
          </a:xfrm>
        </p:spPr>
      </p:sp>
      <p:sp>
        <p:nvSpPr>
          <p:cNvPr id="20" name="Content Placeholder 7"/>
          <p:cNvSpPr>
            <a:spLocks noGrp="1"/>
          </p:cNvSpPr>
          <p:nvPr>
            <p:ph idx="14"/>
          </p:nvPr>
        </p:nvSpPr>
        <p:spPr>
          <a:xfrm>
            <a:off x="3265312" y="3688074"/>
            <a:ext cx="2628388" cy="23815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8"/>
          <p:cNvSpPr>
            <a:spLocks noGrp="1"/>
          </p:cNvSpPr>
          <p:nvPr>
            <p:ph idx="15"/>
          </p:nvPr>
        </p:nvSpPr>
        <p:spPr>
          <a:xfrm>
            <a:off x="6128074" y="3688074"/>
            <a:ext cx="2570262" cy="23815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474338" y="-7655"/>
            <a:ext cx="587784" cy="3545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  |   </a:t>
            </a:r>
            <a:fld id="{DA15E891-66B8-4B28-AB8F-05A4B1DE57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-12700"/>
            <a:ext cx="9144000" cy="58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365" y="179775"/>
            <a:ext cx="1985954" cy="21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6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57199" y="1500110"/>
            <a:ext cx="4012006" cy="4898146"/>
          </a:xfrm>
        </p:spPr>
        <p:txBody>
          <a:bodyPr/>
          <a:lstStyle>
            <a:lvl1pPr>
              <a:defRPr>
                <a:solidFill>
                  <a:srgbClr val="53565A"/>
                </a:solidFill>
                <a:latin typeface="Arial"/>
                <a:cs typeface="Arial"/>
              </a:defRPr>
            </a:lvl1pPr>
            <a:lvl2pPr>
              <a:defRPr>
                <a:solidFill>
                  <a:srgbClr val="53565A"/>
                </a:solidFill>
                <a:latin typeface="Arial"/>
                <a:cs typeface="Arial"/>
              </a:defRPr>
            </a:lvl2pPr>
            <a:lvl3pPr>
              <a:defRPr>
                <a:solidFill>
                  <a:srgbClr val="53565A"/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endParaRPr lang="en-US" dirty="0"/>
          </a:p>
        </p:txBody>
      </p:sp>
      <p:sp>
        <p:nvSpPr>
          <p:cNvPr id="8" name="Content Placeholder 4"/>
          <p:cNvSpPr>
            <a:spLocks noGrp="1"/>
          </p:cNvSpPr>
          <p:nvPr>
            <p:ph idx="11"/>
          </p:nvPr>
        </p:nvSpPr>
        <p:spPr>
          <a:xfrm>
            <a:off x="4698217" y="1500110"/>
            <a:ext cx="4028595" cy="4898146"/>
          </a:xfrm>
        </p:spPr>
        <p:txBody>
          <a:bodyPr/>
          <a:lstStyle>
            <a:lvl1pPr>
              <a:defRPr>
                <a:solidFill>
                  <a:srgbClr val="53565A"/>
                </a:solidFill>
                <a:latin typeface="Arial"/>
                <a:cs typeface="Arial"/>
              </a:defRPr>
            </a:lvl1pPr>
            <a:lvl2pPr>
              <a:defRPr>
                <a:solidFill>
                  <a:srgbClr val="53565A"/>
                </a:solidFill>
                <a:latin typeface="Arial"/>
                <a:cs typeface="Arial"/>
              </a:defRPr>
            </a:lvl2pPr>
            <a:lvl3pPr>
              <a:defRPr>
                <a:solidFill>
                  <a:srgbClr val="53565A"/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endParaRPr lang="en-US" dirty="0"/>
          </a:p>
        </p:txBody>
      </p:sp>
      <p:sp>
        <p:nvSpPr>
          <p:cNvPr id="12" name="Slide Number Placeholder 7"/>
          <p:cNvSpPr txBox="1">
            <a:spLocks/>
          </p:cNvSpPr>
          <p:nvPr userDrawn="1"/>
        </p:nvSpPr>
        <p:spPr>
          <a:xfrm>
            <a:off x="8474338" y="-7655"/>
            <a:ext cx="587784" cy="3545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7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  |   </a:t>
            </a:r>
            <a:fld id="{DA15E891-66B8-4B28-AB8F-05A4B1DE57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457199" y="705204"/>
            <a:ext cx="8269613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0"/>
            </a:lvl1pPr>
          </a:lstStyle>
          <a:p>
            <a:r>
              <a:rPr lang="en-US" dirty="0"/>
              <a:t>Title of Slide</a:t>
            </a:r>
          </a:p>
        </p:txBody>
      </p:sp>
    </p:spTree>
    <p:extLst>
      <p:ext uri="{BB962C8B-B14F-4D97-AF65-F5344CB8AC3E}">
        <p14:creationId xmlns:p14="http://schemas.microsoft.com/office/powerpoint/2010/main" val="1062231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57198" y="1943072"/>
            <a:ext cx="8238320" cy="3765589"/>
          </a:xfrm>
        </p:spPr>
        <p:txBody>
          <a:bodyPr/>
          <a:lstStyle>
            <a:lvl1pPr marL="0" indent="0">
              <a:buNone/>
              <a:defRPr>
                <a:solidFill>
                  <a:srgbClr val="53565A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endParaRPr lang="en-US" dirty="0"/>
          </a:p>
        </p:txBody>
      </p:sp>
      <p:sp>
        <p:nvSpPr>
          <p:cNvPr id="8" name="Slide Number Placeholder 7"/>
          <p:cNvSpPr txBox="1">
            <a:spLocks/>
          </p:cNvSpPr>
          <p:nvPr userDrawn="1"/>
        </p:nvSpPr>
        <p:spPr>
          <a:xfrm>
            <a:off x="8474338" y="-7655"/>
            <a:ext cx="587784" cy="3545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7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   |   </a:t>
            </a:r>
            <a:fld id="{DA15E891-66B8-4B28-AB8F-05A4B1DE573C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of Slide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241714"/>
            <a:ext cx="8238318" cy="350590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sz="1800" dirty="0"/>
              <a:t>Subtitle of Slide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57198" y="5794654"/>
            <a:ext cx="8238320" cy="370435"/>
          </a:xfrm>
        </p:spPr>
        <p:txBody>
          <a:bodyPr>
            <a:normAutofit/>
          </a:bodyPr>
          <a:lstStyle>
            <a:lvl1pPr marL="0" indent="0">
              <a:buNone/>
              <a:defRPr sz="1300">
                <a:solidFill>
                  <a:srgbClr val="A7A8AA"/>
                </a:solidFill>
              </a:defRPr>
            </a:lvl1pPr>
            <a:lvl2pPr marL="457200" indent="0">
              <a:buNone/>
              <a:defRPr sz="1600">
                <a:latin typeface="Arial"/>
                <a:cs typeface="Arial"/>
              </a:defRPr>
            </a:lvl2pPr>
          </a:lstStyle>
          <a:p>
            <a:pPr lvl="0"/>
            <a:r>
              <a:rPr lang="en-US" dirty="0"/>
              <a:t>Author Name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457198" y="6165090"/>
            <a:ext cx="8238318" cy="357432"/>
          </a:xfrm>
        </p:spPr>
        <p:txBody>
          <a:bodyPr>
            <a:normAutofit/>
          </a:bodyPr>
          <a:lstStyle>
            <a:lvl1pPr marL="0" indent="0">
              <a:buNone/>
              <a:defRPr sz="1300">
                <a:solidFill>
                  <a:srgbClr val="A7A8AA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448522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8" y="5683662"/>
            <a:ext cx="8238320" cy="714593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53565A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7198" y="1500110"/>
            <a:ext cx="8238320" cy="38780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Place Picture here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8474338" y="-7655"/>
            <a:ext cx="587784" cy="3545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  |   </a:t>
            </a:r>
            <a:fld id="{DA15E891-66B8-4B28-AB8F-05A4B1DE57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b="0"/>
            </a:lvl1pPr>
          </a:lstStyle>
          <a:p>
            <a:r>
              <a:rPr lang="en-US" dirty="0"/>
              <a:t>Title of Slide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-24130"/>
            <a:ext cx="9144000" cy="58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9365" y="168345"/>
            <a:ext cx="1985954" cy="21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5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5">
    <p:bg>
      <p:bgPr>
        <a:solidFill>
          <a:srgbClr val="1B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199" y="1286232"/>
            <a:ext cx="7594271" cy="1255087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3600" baseline="0">
                <a:solidFill>
                  <a:srgbClr val="3AABF0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Cover Slide Title With Room For Second Line </a:t>
            </a:r>
            <a:r>
              <a:rPr lang="en-US"/>
              <a:t>If Necessary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2816016"/>
            <a:ext cx="5472113" cy="37470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8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 of Presentation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57199" y="4679769"/>
            <a:ext cx="2078508" cy="268617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10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XX_XX_XX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57199" y="4291842"/>
            <a:ext cx="3913188" cy="27240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 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168" y="228042"/>
            <a:ext cx="2142835" cy="22699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31562" y="249859"/>
            <a:ext cx="985882" cy="147147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0" y="6546638"/>
            <a:ext cx="9144000" cy="0"/>
          </a:xfrm>
          <a:prstGeom prst="line">
            <a:avLst/>
          </a:prstGeom>
          <a:ln w="19050">
            <a:solidFill>
              <a:srgbClr val="3AAB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85"/>
          <a:stretch/>
        </p:blipFill>
        <p:spPr>
          <a:xfrm>
            <a:off x="0" y="5253573"/>
            <a:ext cx="9144000" cy="1604427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7513"/>
            <a:ext cx="9144000" cy="4714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reflection endPos="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00110"/>
            <a:ext cx="8238318" cy="4898146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505050"/>
                </a:solidFill>
                <a:latin typeface="Arial"/>
                <a:cs typeface="Arial"/>
              </a:defRPr>
            </a:lvl1pPr>
            <a:lvl2pPr>
              <a:defRPr sz="1800">
                <a:solidFill>
                  <a:srgbClr val="505050"/>
                </a:solidFill>
                <a:latin typeface="Arial"/>
                <a:cs typeface="Arial"/>
              </a:defRPr>
            </a:lvl2pPr>
            <a:lvl3pPr>
              <a:defRPr sz="1600">
                <a:solidFill>
                  <a:srgbClr val="505050"/>
                </a:solidFill>
                <a:latin typeface="Arial"/>
                <a:cs typeface="Arial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199" y="835743"/>
            <a:ext cx="8238319" cy="3805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600" b="0">
                <a:solidFill>
                  <a:srgbClr val="3AABF0"/>
                </a:solidFill>
                <a:latin typeface="+mj-lt"/>
              </a:defRPr>
            </a:lvl1pPr>
          </a:lstStyle>
          <a:p>
            <a:r>
              <a:rPr lang="en-US" dirty="0"/>
              <a:t>Title of Slide</a:t>
            </a:r>
          </a:p>
        </p:txBody>
      </p:sp>
      <p:sp>
        <p:nvSpPr>
          <p:cNvPr id="5" name="Slide Number Placeholder 7"/>
          <p:cNvSpPr txBox="1">
            <a:spLocks/>
          </p:cNvSpPr>
          <p:nvPr userDrawn="1"/>
        </p:nvSpPr>
        <p:spPr>
          <a:xfrm>
            <a:off x="8288740" y="6398256"/>
            <a:ext cx="587784" cy="3365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7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505050"/>
                </a:solidFill>
              </a:rPr>
              <a:t>   |   </a:t>
            </a:r>
            <a:fld id="{DA15E891-66B8-4B28-AB8F-05A4B1DE573C}" type="slidenum">
              <a:rPr lang="en-US" sz="800" smtClean="0">
                <a:solidFill>
                  <a:srgbClr val="505050"/>
                </a:solidFill>
              </a:rPr>
              <a:pPr/>
              <a:t>‹#›</a:t>
            </a:fld>
            <a:endParaRPr lang="en-US" sz="800" dirty="0">
              <a:solidFill>
                <a:srgbClr val="50505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90" y="96987"/>
            <a:ext cx="2020866" cy="4592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290" y="162699"/>
            <a:ext cx="1301393" cy="332742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5">
    <p:bg>
      <p:bgPr>
        <a:solidFill>
          <a:srgbClr val="1B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199" y="1286232"/>
            <a:ext cx="7594271" cy="1255087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3600" baseline="0">
                <a:solidFill>
                  <a:srgbClr val="3AABF0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Cover Slide Title With Room For Second Line If Necessary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2816016"/>
            <a:ext cx="5472113" cy="37470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8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 of Presentation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57199" y="4679769"/>
            <a:ext cx="2078508" cy="268617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1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XX_XX_XX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57199" y="4291842"/>
            <a:ext cx="3913188" cy="27240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 </a:t>
            </a:r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0" y="6546638"/>
            <a:ext cx="9144000" cy="0"/>
          </a:xfrm>
          <a:prstGeom prst="line">
            <a:avLst/>
          </a:prstGeom>
          <a:ln w="19050">
            <a:solidFill>
              <a:srgbClr val="3AAB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85"/>
          <a:stretch/>
        </p:blipFill>
        <p:spPr>
          <a:xfrm>
            <a:off x="0" y="5253573"/>
            <a:ext cx="9144000" cy="16044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013" y="165879"/>
            <a:ext cx="1298402" cy="3319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02" y="65374"/>
            <a:ext cx="2399016" cy="545231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Header">
    <p:bg>
      <p:bgPr>
        <a:solidFill>
          <a:srgbClr val="1B48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457199" y="3354314"/>
            <a:ext cx="4075112" cy="474288"/>
          </a:xfrm>
          <a:prstGeom prst="rect">
            <a:avLst/>
          </a:prstGeom>
        </p:spPr>
        <p:txBody>
          <a:bodyPr vert="horz"/>
          <a:lstStyle>
            <a:lvl1pPr marL="342900" marR="0" indent="-256032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1" baseline="0">
                <a:solidFill>
                  <a:schemeClr val="bg1"/>
                </a:solidFill>
              </a:defRPr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Questions? Get in touch.</a:t>
            </a:r>
          </a:p>
          <a:p>
            <a:pPr lvl="0"/>
            <a:endParaRPr lang="en-US" dirty="0"/>
          </a:p>
          <a:p>
            <a:pPr marL="342900" marR="0" lvl="0" indent="-256032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199" y="1286232"/>
            <a:ext cx="6359563" cy="1445093"/>
          </a:xfrm>
          <a:prstGeom prst="rect">
            <a:avLst/>
          </a:prstGeom>
          <a:ln>
            <a:noFill/>
          </a:ln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baseline="0">
                <a:solidFill>
                  <a:srgbClr val="3AABF0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Thank you.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199" y="3835184"/>
            <a:ext cx="4075112" cy="975389"/>
          </a:xfrm>
          <a:prstGeom prst="rect">
            <a:avLst/>
          </a:prstGeom>
        </p:spPr>
        <p:txBody>
          <a:bodyPr vert="horz"/>
          <a:lstStyle>
            <a:lvl1pPr marL="86868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kumimoji="0" lang="en-US" sz="1600" b="0" i="0" u="none" strike="noStrike" kern="1200" cap="none" spc="0" normalizeH="0" baseline="0" noProof="0">
                <a:cs typeface="Arial"/>
              </a:defRPr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marL="86868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First Last Name</a:t>
            </a:r>
          </a:p>
          <a:p>
            <a:pPr marL="86868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email@email.com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013" y="165879"/>
            <a:ext cx="1298402" cy="3319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02" y="65374"/>
            <a:ext cx="2399016" cy="54523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0" y="6546638"/>
            <a:ext cx="9144000" cy="0"/>
          </a:xfrm>
          <a:prstGeom prst="line">
            <a:avLst/>
          </a:prstGeom>
          <a:ln w="19050">
            <a:solidFill>
              <a:srgbClr val="3AAB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85"/>
          <a:stretch/>
        </p:blipFill>
        <p:spPr>
          <a:xfrm>
            <a:off x="0" y="5253573"/>
            <a:ext cx="9144000" cy="160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11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eade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375646"/>
          </a:xfrm>
          <a:prstGeom prst="rect">
            <a:avLst/>
          </a:prstGeom>
        </p:spPr>
      </p:pic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474338" y="-7655"/>
            <a:ext cx="587784" cy="3545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  |   </a:t>
            </a:r>
            <a:fld id="{DA15E891-66B8-4B28-AB8F-05A4B1DE57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 of Slide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idx="1"/>
          </p:nvPr>
        </p:nvSpPr>
        <p:spPr>
          <a:xfrm>
            <a:off x="457200" y="1500110"/>
            <a:ext cx="8238318" cy="4898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  <a:p>
            <a:pPr lvl="8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609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70" r:id="rId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400" b="1" i="0" kern="1200">
          <a:solidFill>
            <a:schemeClr val="accent1"/>
          </a:solidFill>
          <a:latin typeface="Arial Bold"/>
          <a:ea typeface="+mj-ea"/>
          <a:cs typeface="Arial Bold"/>
        </a:defRPr>
      </a:lvl1pPr>
    </p:titleStyle>
    <p:bodyStyle>
      <a:lvl1pPr marL="342900" indent="-256032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SzPct val="80000"/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SzPct val="90000"/>
        <a:buFont typeface="Lucida Grande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SzPct val="90000"/>
        <a:buFont typeface="Lucida Grande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SzPct val="90000"/>
        <a:buFont typeface="Lucida Grande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SzPct val="90000"/>
        <a:buFont typeface="Lucida Grande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SzPct val="90000"/>
        <a:buFont typeface="Lucida Grande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SzPct val="90000"/>
        <a:buFont typeface="Lucida Grande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SzPct val="90000"/>
        <a:buFont typeface="Lucida Grande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7772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5" r:id="rId3"/>
    <p:sldLayoutId id="2147483704" r:id="rId4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accent6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How to write a case report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7199" y="2816016"/>
            <a:ext cx="5472113" cy="384384"/>
          </a:xfrm>
        </p:spPr>
        <p:txBody>
          <a:bodyPr/>
          <a:lstStyle/>
          <a:p>
            <a:r>
              <a:rPr lang="en-US" dirty="0"/>
              <a:t>… a brief guide for writing case reports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7199" y="4890783"/>
            <a:ext cx="2078508" cy="26861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28 February 2019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7198" y="4291842"/>
            <a:ext cx="5380893" cy="272406"/>
          </a:xfrm>
        </p:spPr>
        <p:txBody>
          <a:bodyPr/>
          <a:lstStyle/>
          <a:p>
            <a:r>
              <a:rPr lang="en-US" dirty="0"/>
              <a:t>Prof. Oliver Kurzai, M.D., Editor in Chief </a:t>
            </a:r>
            <a:r>
              <a:rPr lang="en-US" i="1" dirty="0"/>
              <a:t>Medical Mycology Case Reports</a:t>
            </a:r>
          </a:p>
          <a:p>
            <a:r>
              <a:rPr lang="en-US" dirty="0">
                <a:solidFill>
                  <a:schemeClr val="bg1"/>
                </a:solidFill>
              </a:rPr>
              <a:t>Prof. </a:t>
            </a:r>
            <a:r>
              <a:rPr lang="en-US" dirty="0" err="1">
                <a:solidFill>
                  <a:schemeClr val="bg1"/>
                </a:solidFill>
              </a:rPr>
              <a:t>Adilia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Warris</a:t>
            </a:r>
            <a:r>
              <a:rPr lang="en-US" dirty="0">
                <a:solidFill>
                  <a:schemeClr val="bg1"/>
                </a:solidFill>
              </a:rPr>
              <a:t>, M.D., Editor </a:t>
            </a:r>
            <a:r>
              <a:rPr lang="en-US" dirty="0"/>
              <a:t>Medical </a:t>
            </a:r>
            <a:r>
              <a:rPr lang="en-US" i="1" dirty="0"/>
              <a:t>Mycology Case Reports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740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What about figures?</a:t>
            </a:r>
            <a:endParaRPr lang="en-US" dirty="0"/>
          </a:p>
        </p:txBody>
      </p:sp>
      <p:sp>
        <p:nvSpPr>
          <p:cNvPr id="15" name="Title 6"/>
          <p:cNvSpPr txBox="1">
            <a:spLocks/>
          </p:cNvSpPr>
          <p:nvPr/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accent1"/>
                </a:solidFill>
                <a:latin typeface="Arial Bold"/>
                <a:ea typeface="+mj-ea"/>
                <a:cs typeface="Arial Bold"/>
              </a:defRPr>
            </a:lvl1pPr>
          </a:lstStyle>
          <a:p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199" y="1825625"/>
            <a:ext cx="7886700" cy="4351338"/>
          </a:xfrm>
        </p:spPr>
        <p:txBody>
          <a:bodyPr>
            <a:normAutofit/>
          </a:bodyPr>
          <a:lstStyle/>
          <a:p>
            <a:r>
              <a:rPr lang="en-GB" dirty="0"/>
              <a:t>We all like pictures!</a:t>
            </a:r>
          </a:p>
          <a:p>
            <a:r>
              <a:rPr lang="en-GB" dirty="0"/>
              <a:t>Pictures tell you more than a thousand words!</a:t>
            </a:r>
          </a:p>
          <a:p>
            <a:endParaRPr lang="en-GB" dirty="0"/>
          </a:p>
          <a:p>
            <a:r>
              <a:rPr lang="en-GB" dirty="0"/>
              <a:t>But it needs to have a function!</a:t>
            </a:r>
          </a:p>
          <a:p>
            <a:pPr lvl="1"/>
            <a:r>
              <a:rPr lang="en-GB" dirty="0"/>
              <a:t>macroscopic and microscopic images if a new causative microorganism is identified</a:t>
            </a:r>
          </a:p>
          <a:p>
            <a:pPr lvl="1"/>
            <a:r>
              <a:rPr lang="en-GB" dirty="0"/>
              <a:t>radiological images if activating sign in the diagnostic and therapeutic management of the patient</a:t>
            </a:r>
          </a:p>
          <a:p>
            <a:pPr lvl="1"/>
            <a:r>
              <a:rPr lang="en-GB" dirty="0"/>
              <a:t>photographs of the patient (anonymized) when </a:t>
            </a:r>
            <a:r>
              <a:rPr lang="en-GB" dirty="0" err="1"/>
              <a:t>mucocutaneous</a:t>
            </a:r>
            <a:r>
              <a:rPr lang="en-GB" dirty="0"/>
              <a:t> disease, skin rashes, </a:t>
            </a:r>
            <a:r>
              <a:rPr lang="en-GB" dirty="0" err="1"/>
              <a:t>dysmorphologies</a:t>
            </a:r>
            <a:r>
              <a:rPr lang="en-GB" dirty="0"/>
              <a:t>, visible abnormalities during physical exam (e.g. severe inguinal lymphadenopathy; a red and swollen joint)</a:t>
            </a:r>
          </a:p>
          <a:p>
            <a:pPr lvl="1"/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1502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Attract attention</a:t>
            </a:r>
            <a:endParaRPr lang="en-US" dirty="0"/>
          </a:p>
        </p:txBody>
      </p:sp>
      <p:sp>
        <p:nvSpPr>
          <p:cNvPr id="15" name="Title 6"/>
          <p:cNvSpPr txBox="1">
            <a:spLocks/>
          </p:cNvSpPr>
          <p:nvPr/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accent1"/>
                </a:solidFill>
                <a:latin typeface="Arial Bold"/>
                <a:ea typeface="+mj-ea"/>
                <a:cs typeface="Arial Bold"/>
              </a:defRPr>
            </a:lvl1pPr>
          </a:lstStyle>
          <a:p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199" y="1825625"/>
            <a:ext cx="7886700" cy="4351338"/>
          </a:xfrm>
        </p:spPr>
        <p:txBody>
          <a:bodyPr>
            <a:normAutofit/>
          </a:bodyPr>
          <a:lstStyle/>
          <a:p>
            <a:r>
              <a:rPr lang="en-GB" sz="2100" dirty="0"/>
              <a:t>Title</a:t>
            </a:r>
          </a:p>
          <a:p>
            <a:pPr lvl="1"/>
            <a:r>
              <a:rPr lang="en-GB" dirty="0"/>
              <a:t>Concise</a:t>
            </a:r>
          </a:p>
          <a:p>
            <a:pPr lvl="1"/>
            <a:r>
              <a:rPr lang="en-GB" dirty="0"/>
              <a:t>Informative</a:t>
            </a:r>
          </a:p>
          <a:p>
            <a:pPr lvl="1"/>
            <a:r>
              <a:rPr lang="en-GB" dirty="0"/>
              <a:t>Relevant</a:t>
            </a:r>
          </a:p>
          <a:p>
            <a:pPr lvl="1"/>
            <a:r>
              <a:rPr lang="en-GB" dirty="0"/>
              <a:t>Attractive!</a:t>
            </a:r>
          </a:p>
          <a:p>
            <a:pPr marL="0" indent="0">
              <a:buNone/>
            </a:pPr>
            <a:endParaRPr lang="en-GB" sz="2100" dirty="0"/>
          </a:p>
        </p:txBody>
      </p:sp>
    </p:spTree>
    <p:extLst>
      <p:ext uri="{BB962C8B-B14F-4D97-AF65-F5344CB8AC3E}">
        <p14:creationId xmlns:p14="http://schemas.microsoft.com/office/powerpoint/2010/main" val="111154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Attractive titles</a:t>
            </a:r>
            <a:endParaRPr lang="en-US" dirty="0"/>
          </a:p>
        </p:txBody>
      </p:sp>
      <p:sp>
        <p:nvSpPr>
          <p:cNvPr id="15" name="Title 6"/>
          <p:cNvSpPr txBox="1">
            <a:spLocks/>
          </p:cNvSpPr>
          <p:nvPr/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accent1"/>
                </a:solidFill>
                <a:latin typeface="Arial Bold"/>
                <a:ea typeface="+mj-ea"/>
                <a:cs typeface="Arial Bold"/>
              </a:defRPr>
            </a:lvl1pPr>
          </a:lstStyle>
          <a:p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199" y="1825625"/>
            <a:ext cx="7886700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1900" i="1" dirty="0"/>
              <a:t>‘Two cases of </a:t>
            </a:r>
            <a:r>
              <a:rPr lang="en-GB" sz="1900" i="1" dirty="0" err="1"/>
              <a:t>Emergomyces</a:t>
            </a:r>
            <a:r>
              <a:rPr lang="en-GB" sz="1900" i="1" dirty="0"/>
              <a:t> </a:t>
            </a:r>
            <a:r>
              <a:rPr lang="en-GB" sz="1900" i="1" dirty="0" err="1"/>
              <a:t>pasteurianus</a:t>
            </a:r>
            <a:r>
              <a:rPr lang="en-GB" sz="1900" i="1" dirty="0"/>
              <a:t> infection in immunocompromised patients in the Netherlands’</a:t>
            </a:r>
          </a:p>
          <a:p>
            <a:pPr marL="457200" lvl="1" indent="0">
              <a:buNone/>
            </a:pPr>
            <a:r>
              <a:rPr lang="en-GB" sz="1900" dirty="0"/>
              <a:t>	</a:t>
            </a:r>
            <a:r>
              <a:rPr lang="en-GB" sz="1900" dirty="0">
                <a:solidFill>
                  <a:schemeClr val="accent6">
                    <a:lumMod val="50000"/>
                  </a:schemeClr>
                </a:solidFill>
              </a:rPr>
              <a:t>versus</a:t>
            </a:r>
          </a:p>
          <a:p>
            <a:pPr marL="457200" lvl="1" indent="0">
              <a:buNone/>
            </a:pPr>
            <a:r>
              <a:rPr lang="en-GB" sz="1900" i="1" dirty="0"/>
              <a:t>		‘First two cases of </a:t>
            </a:r>
            <a:r>
              <a:rPr lang="en-GB" sz="1900" i="1" dirty="0" err="1"/>
              <a:t>Emergomyces</a:t>
            </a:r>
            <a:r>
              <a:rPr lang="en-GB" sz="1900" i="1" dirty="0"/>
              <a:t> </a:t>
            </a:r>
            <a:r>
              <a:rPr lang="en-GB" sz="1900" i="1" dirty="0" err="1"/>
              <a:t>pasteurianus</a:t>
            </a:r>
            <a:r>
              <a:rPr lang="en-GB" sz="1900" i="1" dirty="0"/>
              <a:t> infection 		diagnosed in the Netherlands’</a:t>
            </a:r>
          </a:p>
          <a:p>
            <a:pPr marL="457200" lvl="1" indent="0">
              <a:buNone/>
            </a:pPr>
            <a:endParaRPr lang="en-GB" sz="1900" i="1" dirty="0"/>
          </a:p>
          <a:p>
            <a:pPr marL="457200" lvl="1" indent="0">
              <a:buNone/>
            </a:pPr>
            <a:r>
              <a:rPr lang="en-GB" sz="1900" i="1" dirty="0"/>
              <a:t>‘Treatment of cerebral </a:t>
            </a:r>
            <a:r>
              <a:rPr lang="en-GB" sz="1900" i="1" dirty="0" err="1"/>
              <a:t>mucormycosis</a:t>
            </a:r>
            <a:r>
              <a:rPr lang="en-GB" sz="1900" i="1" dirty="0"/>
              <a:t> with drug therapy alone: a case report’</a:t>
            </a:r>
          </a:p>
          <a:p>
            <a:pPr marL="457200" lvl="1" indent="0">
              <a:buNone/>
            </a:pPr>
            <a:r>
              <a:rPr lang="en-GB" sz="1900" i="1" dirty="0"/>
              <a:t>	</a:t>
            </a:r>
            <a:r>
              <a:rPr lang="en-GB" sz="1900" dirty="0">
                <a:solidFill>
                  <a:schemeClr val="accent6">
                    <a:lumMod val="50000"/>
                  </a:schemeClr>
                </a:solidFill>
              </a:rPr>
              <a:t>versus</a:t>
            </a:r>
          </a:p>
          <a:p>
            <a:pPr marL="457200" lvl="1" indent="0">
              <a:buNone/>
            </a:pPr>
            <a:r>
              <a:rPr lang="en-GB" sz="1900" i="1" dirty="0"/>
              <a:t>		‘Successful outcome of cerebral </a:t>
            </a:r>
            <a:r>
              <a:rPr lang="en-GB" sz="1900" i="1" dirty="0" err="1"/>
              <a:t>mucormycosis</a:t>
            </a:r>
            <a:r>
              <a:rPr lang="en-GB" sz="1900" i="1" dirty="0"/>
              <a:t> with drug 		therapy alone’</a:t>
            </a:r>
          </a:p>
        </p:txBody>
      </p:sp>
    </p:spTree>
    <p:extLst>
      <p:ext uri="{BB962C8B-B14F-4D97-AF65-F5344CB8AC3E}">
        <p14:creationId xmlns:p14="http://schemas.microsoft.com/office/powerpoint/2010/main" val="1109722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Introduction</a:t>
            </a:r>
            <a:endParaRPr lang="en-US" dirty="0"/>
          </a:p>
        </p:txBody>
      </p:sp>
      <p:sp>
        <p:nvSpPr>
          <p:cNvPr id="15" name="Title 6"/>
          <p:cNvSpPr txBox="1">
            <a:spLocks/>
          </p:cNvSpPr>
          <p:nvPr/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accent1"/>
                </a:solidFill>
                <a:latin typeface="Arial Bold"/>
                <a:ea typeface="+mj-ea"/>
                <a:cs typeface="Arial Bold"/>
              </a:defRPr>
            </a:lvl1pPr>
          </a:lstStyle>
          <a:p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199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100" dirty="0"/>
              <a:t>DO</a:t>
            </a:r>
          </a:p>
          <a:p>
            <a:r>
              <a:rPr lang="en-GB" sz="2100" dirty="0"/>
              <a:t>Set the scene</a:t>
            </a:r>
          </a:p>
          <a:p>
            <a:endParaRPr lang="en-GB" sz="2100" dirty="0"/>
          </a:p>
          <a:p>
            <a:pPr marL="0" indent="0">
              <a:buNone/>
            </a:pPr>
            <a:r>
              <a:rPr lang="en-GB" sz="2100" dirty="0"/>
              <a:t>DON’T</a:t>
            </a:r>
          </a:p>
          <a:p>
            <a:r>
              <a:rPr lang="en-GB" sz="2100" dirty="0"/>
              <a:t>Don’t provide an extensive overview of each aspect of the disease your patient is suffering from</a:t>
            </a:r>
          </a:p>
          <a:p>
            <a:pPr lvl="1"/>
            <a:r>
              <a:rPr lang="en-GB" dirty="0"/>
              <a:t>the reader will get bored before the actual part starts of</a:t>
            </a:r>
          </a:p>
        </p:txBody>
      </p:sp>
    </p:spTree>
    <p:extLst>
      <p:ext uri="{BB962C8B-B14F-4D97-AF65-F5344CB8AC3E}">
        <p14:creationId xmlns:p14="http://schemas.microsoft.com/office/powerpoint/2010/main" val="2672784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Discussion</a:t>
            </a:r>
            <a:endParaRPr lang="en-US" dirty="0"/>
          </a:p>
        </p:txBody>
      </p:sp>
      <p:sp>
        <p:nvSpPr>
          <p:cNvPr id="15" name="Title 6"/>
          <p:cNvSpPr txBox="1">
            <a:spLocks/>
          </p:cNvSpPr>
          <p:nvPr/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accent1"/>
                </a:solidFill>
                <a:latin typeface="Arial Bold"/>
                <a:ea typeface="+mj-ea"/>
                <a:cs typeface="Arial Bold"/>
              </a:defRPr>
            </a:lvl1pPr>
          </a:lstStyle>
          <a:p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199" y="1825625"/>
            <a:ext cx="817643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100" dirty="0"/>
              <a:t>DO</a:t>
            </a:r>
          </a:p>
          <a:p>
            <a:r>
              <a:rPr lang="en-GB" sz="2100" dirty="0"/>
              <a:t>Start with the main points why this case report is of importance</a:t>
            </a:r>
            <a:endParaRPr lang="en-GB" sz="1900" dirty="0"/>
          </a:p>
          <a:p>
            <a:r>
              <a:rPr lang="en-GB" sz="2100" dirty="0"/>
              <a:t>Summarize the aspects to be discussed</a:t>
            </a:r>
          </a:p>
          <a:p>
            <a:r>
              <a:rPr lang="en-GB" sz="2100" dirty="0"/>
              <a:t>Stay focussed</a:t>
            </a:r>
          </a:p>
          <a:p>
            <a:pPr marL="0" indent="0">
              <a:buNone/>
            </a:pPr>
            <a:endParaRPr lang="en-GB" sz="2100" dirty="0"/>
          </a:p>
          <a:p>
            <a:pPr marL="0" indent="0">
              <a:buNone/>
            </a:pPr>
            <a:r>
              <a:rPr lang="en-GB" sz="2100" dirty="0"/>
              <a:t>DON’T</a:t>
            </a:r>
          </a:p>
          <a:p>
            <a:r>
              <a:rPr lang="en-GB" sz="2100" dirty="0"/>
              <a:t>Don’t summarize the case report as such</a:t>
            </a:r>
          </a:p>
          <a:p>
            <a:r>
              <a:rPr lang="en-GB" sz="2100" dirty="0"/>
              <a:t>Don’t provide an extensive overview of all aspects of the disease your patient is suffering from</a:t>
            </a:r>
          </a:p>
        </p:txBody>
      </p:sp>
    </p:spTree>
    <p:extLst>
      <p:ext uri="{BB962C8B-B14F-4D97-AF65-F5344CB8AC3E}">
        <p14:creationId xmlns:p14="http://schemas.microsoft.com/office/powerpoint/2010/main" val="1099664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de-DE" i="1" dirty="0"/>
              <a:t>A </a:t>
            </a:r>
            <a:r>
              <a:rPr lang="de-DE" i="1" dirty="0" err="1"/>
              <a:t>case</a:t>
            </a:r>
            <a:r>
              <a:rPr lang="de-DE" i="1" dirty="0"/>
              <a:t> </a:t>
            </a:r>
            <a:r>
              <a:rPr lang="de-DE" i="1" dirty="0" err="1"/>
              <a:t>report</a:t>
            </a:r>
            <a:r>
              <a:rPr lang="de-DE" i="1" dirty="0"/>
              <a:t> </a:t>
            </a:r>
            <a:r>
              <a:rPr lang="de-DE" i="1" dirty="0" err="1"/>
              <a:t>is</a:t>
            </a:r>
            <a:r>
              <a:rPr lang="de-DE" i="1" dirty="0"/>
              <a:t> a </a:t>
            </a:r>
            <a:r>
              <a:rPr lang="de-DE" i="1" dirty="0" err="1"/>
              <a:t>detailed</a:t>
            </a:r>
            <a:r>
              <a:rPr lang="de-DE" i="1" dirty="0"/>
              <a:t> </a:t>
            </a:r>
            <a:r>
              <a:rPr lang="de-DE" i="1" dirty="0" err="1"/>
              <a:t>description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an individual </a:t>
            </a:r>
            <a:r>
              <a:rPr lang="de-DE" i="1" dirty="0" err="1"/>
              <a:t>patients</a:t>
            </a:r>
            <a:r>
              <a:rPr lang="de-DE" i="1" dirty="0"/>
              <a:t> </a:t>
            </a:r>
            <a:r>
              <a:rPr lang="de-DE" i="1" dirty="0" err="1"/>
              <a:t>clinical</a:t>
            </a:r>
            <a:r>
              <a:rPr lang="de-DE" i="1" dirty="0"/>
              <a:t> </a:t>
            </a:r>
            <a:r>
              <a:rPr lang="de-DE" i="1" dirty="0" err="1"/>
              <a:t>course</a:t>
            </a:r>
            <a:r>
              <a:rPr lang="de-DE" i="1" dirty="0"/>
              <a:t> – due </a:t>
            </a:r>
            <a:r>
              <a:rPr lang="de-DE" i="1" dirty="0" err="1"/>
              <a:t>to</a:t>
            </a:r>
            <a:r>
              <a:rPr lang="de-DE" i="1" dirty="0"/>
              <a:t> </a:t>
            </a:r>
            <a:r>
              <a:rPr lang="de-DE" i="1" dirty="0" err="1"/>
              <a:t>its</a:t>
            </a:r>
            <a:r>
              <a:rPr lang="de-DE" i="1" dirty="0"/>
              <a:t> </a:t>
            </a:r>
            <a:r>
              <a:rPr lang="de-DE" i="1" dirty="0" err="1"/>
              <a:t>very</a:t>
            </a:r>
            <a:r>
              <a:rPr lang="de-DE" i="1" dirty="0"/>
              <a:t> </a:t>
            </a:r>
            <a:r>
              <a:rPr lang="de-DE" i="1" dirty="0" err="1"/>
              <a:t>nature</a:t>
            </a:r>
            <a:r>
              <a:rPr lang="de-DE" i="1" dirty="0"/>
              <a:t> </a:t>
            </a:r>
            <a:r>
              <a:rPr lang="de-DE" i="1" dirty="0" err="1"/>
              <a:t>it</a:t>
            </a:r>
            <a:r>
              <a:rPr lang="de-DE" i="1" dirty="0"/>
              <a:t> will </a:t>
            </a:r>
            <a:r>
              <a:rPr lang="de-DE" i="1" dirty="0" err="1"/>
              <a:t>likely</a:t>
            </a:r>
            <a:r>
              <a:rPr lang="de-DE" i="1" dirty="0"/>
              <a:t> </a:t>
            </a:r>
            <a:r>
              <a:rPr lang="de-DE" i="1" dirty="0" err="1"/>
              <a:t>almost</a:t>
            </a:r>
            <a:r>
              <a:rPr lang="de-DE" i="1" dirty="0"/>
              <a:t> </a:t>
            </a:r>
            <a:r>
              <a:rPr lang="de-DE" i="1" dirty="0" err="1"/>
              <a:t>always</a:t>
            </a:r>
            <a:r>
              <a:rPr lang="de-DE" i="1" dirty="0"/>
              <a:t> </a:t>
            </a:r>
            <a:r>
              <a:rPr lang="de-DE" i="1" dirty="0" err="1"/>
              <a:t>contain</a:t>
            </a:r>
            <a:r>
              <a:rPr lang="de-DE" i="1" dirty="0"/>
              <a:t> </a:t>
            </a:r>
            <a:r>
              <a:rPr lang="de-DE" i="1" dirty="0" err="1"/>
              <a:t>information</a:t>
            </a:r>
            <a:r>
              <a:rPr lang="de-DE" i="1" dirty="0"/>
              <a:t> </a:t>
            </a:r>
            <a:r>
              <a:rPr lang="de-DE" i="1" dirty="0" err="1"/>
              <a:t>that</a:t>
            </a:r>
            <a:r>
              <a:rPr lang="de-DE" i="1" dirty="0"/>
              <a:t> </a:t>
            </a:r>
            <a:r>
              <a:rPr lang="de-DE" i="1" dirty="0" err="1"/>
              <a:t>could</a:t>
            </a:r>
            <a:r>
              <a:rPr lang="de-DE" i="1" dirty="0"/>
              <a:t> </a:t>
            </a:r>
            <a:r>
              <a:rPr lang="de-DE" i="1" dirty="0" err="1"/>
              <a:t>be</a:t>
            </a:r>
            <a:r>
              <a:rPr lang="de-DE" i="1" dirty="0"/>
              <a:t> </a:t>
            </a:r>
            <a:r>
              <a:rPr lang="de-DE" i="1" dirty="0" err="1"/>
              <a:t>traced</a:t>
            </a:r>
            <a:r>
              <a:rPr lang="de-DE" i="1" dirty="0"/>
              <a:t> back </a:t>
            </a:r>
            <a:r>
              <a:rPr lang="de-DE" i="1" dirty="0" err="1"/>
              <a:t>to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patient</a:t>
            </a:r>
            <a:r>
              <a:rPr lang="de-DE" i="1" dirty="0"/>
              <a:t>!</a:t>
            </a:r>
          </a:p>
          <a:p>
            <a:pPr marL="0" indent="0" algn="just">
              <a:buNone/>
            </a:pPr>
            <a:endParaRPr lang="de-DE" dirty="0"/>
          </a:p>
          <a:p>
            <a:pPr marL="0" indent="0" algn="just">
              <a:buNone/>
            </a:pPr>
            <a:endParaRPr lang="de-DE" dirty="0"/>
          </a:p>
          <a:p>
            <a:pPr marL="0" indent="0" algn="just">
              <a:buNone/>
            </a:pPr>
            <a:r>
              <a:rPr lang="de-DE" b="1" dirty="0" err="1"/>
              <a:t>Consent</a:t>
            </a:r>
            <a:r>
              <a:rPr lang="de-DE" b="1" dirty="0"/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de-DE" dirty="0" err="1"/>
              <a:t>Inform</a:t>
            </a:r>
            <a:r>
              <a:rPr lang="de-DE" dirty="0"/>
              <a:t> </a:t>
            </a:r>
            <a:r>
              <a:rPr lang="de-DE" dirty="0" err="1"/>
              <a:t>patient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will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published</a:t>
            </a:r>
            <a:r>
              <a:rPr lang="de-DE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de-DE" dirty="0" err="1"/>
              <a:t>Discuss</a:t>
            </a:r>
            <a:r>
              <a:rPr lang="de-DE" dirty="0"/>
              <a:t> potential </a:t>
            </a:r>
            <a:r>
              <a:rPr lang="de-DE" dirty="0" err="1"/>
              <a:t>images</a:t>
            </a:r>
            <a:r>
              <a:rPr lang="de-DE" dirty="0"/>
              <a:t>, </a:t>
            </a:r>
            <a:r>
              <a:rPr lang="de-DE" dirty="0" err="1"/>
              <a:t>especially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patient</a:t>
            </a:r>
            <a:r>
              <a:rPr lang="de-DE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de-DE" dirty="0" err="1"/>
              <a:t>Ask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written</a:t>
            </a:r>
            <a:r>
              <a:rPr lang="de-DE" dirty="0"/>
              <a:t> </a:t>
            </a:r>
            <a:r>
              <a:rPr lang="de-DE" dirty="0" err="1"/>
              <a:t>consent</a:t>
            </a:r>
            <a:r>
              <a:rPr lang="de-DE" dirty="0"/>
              <a:t>.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What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else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do I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need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to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consider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16794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Do I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need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informed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consent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of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patient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457200" y="3961287"/>
            <a:ext cx="8238318" cy="2198602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Do not </a:t>
            </a:r>
            <a:r>
              <a:rPr lang="de-DE" dirty="0" err="1"/>
              <a:t>reveal</a:t>
            </a:r>
            <a:r>
              <a:rPr lang="de-DE" dirty="0"/>
              <a:t> </a:t>
            </a:r>
            <a:r>
              <a:rPr lang="de-DE" dirty="0" err="1"/>
              <a:t>patient</a:t>
            </a:r>
            <a:r>
              <a:rPr lang="de-DE" dirty="0"/>
              <a:t> </a:t>
            </a:r>
            <a:r>
              <a:rPr lang="de-DE" dirty="0" err="1"/>
              <a:t>identity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journal</a:t>
            </a:r>
            <a:r>
              <a:rPr lang="de-DE" dirty="0"/>
              <a:t> (e.g.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submitting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IC form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name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signature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patient</a:t>
            </a:r>
            <a:r>
              <a:rPr lang="de-DE" dirty="0"/>
              <a:t>)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/>
              <a:t>Special </a:t>
            </a:r>
            <a:r>
              <a:rPr lang="de-DE" b="1" dirty="0" err="1"/>
              <a:t>circumstances</a:t>
            </a:r>
            <a:r>
              <a:rPr lang="de-DE" b="1" dirty="0"/>
              <a:t>:</a:t>
            </a:r>
          </a:p>
          <a:p>
            <a:pPr lvl="0"/>
            <a:r>
              <a:rPr lang="de-DE" dirty="0"/>
              <a:t>Patient </a:t>
            </a:r>
            <a:r>
              <a:rPr lang="de-DE" dirty="0" err="1"/>
              <a:t>deceased</a:t>
            </a:r>
            <a:r>
              <a:rPr lang="de-DE" dirty="0"/>
              <a:t> (relatives), </a:t>
            </a:r>
            <a:r>
              <a:rPr lang="de-DE" dirty="0" err="1"/>
              <a:t>pediatric</a:t>
            </a:r>
            <a:r>
              <a:rPr lang="de-DE" dirty="0"/>
              <a:t> (</a:t>
            </a:r>
            <a:r>
              <a:rPr lang="de-DE" dirty="0" err="1"/>
              <a:t>parents</a:t>
            </a:r>
            <a:r>
              <a:rPr lang="de-DE" dirty="0"/>
              <a:t>)</a:t>
            </a:r>
          </a:p>
          <a:p>
            <a:pPr lvl="0"/>
            <a:r>
              <a:rPr lang="de-DE" dirty="0"/>
              <a:t>Patient </a:t>
            </a:r>
            <a:r>
              <a:rPr lang="de-DE" dirty="0" err="1"/>
              <a:t>unavailable</a:t>
            </a:r>
            <a:endParaRPr lang="de-DE" dirty="0"/>
          </a:p>
          <a:p>
            <a:pPr lvl="0"/>
            <a:r>
              <a:rPr lang="de-DE" dirty="0" err="1"/>
              <a:t>Institutional</a:t>
            </a:r>
            <a:r>
              <a:rPr lang="de-DE" dirty="0"/>
              <a:t> </a:t>
            </a:r>
            <a:r>
              <a:rPr lang="de-DE" dirty="0" err="1"/>
              <a:t>general</a:t>
            </a:r>
            <a:r>
              <a:rPr lang="de-DE" dirty="0"/>
              <a:t> </a:t>
            </a:r>
            <a:r>
              <a:rPr lang="de-DE" dirty="0" err="1"/>
              <a:t>consent</a:t>
            </a:r>
            <a:r>
              <a:rPr lang="de-DE" dirty="0"/>
              <a:t> </a:t>
            </a:r>
            <a:r>
              <a:rPr lang="de-DE" dirty="0" err="1"/>
              <a:t>required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all </a:t>
            </a:r>
            <a:r>
              <a:rPr lang="de-DE" dirty="0" err="1"/>
              <a:t>patients</a:t>
            </a:r>
            <a:r>
              <a:rPr lang="de-DE" dirty="0"/>
              <a:t> (upon </a:t>
            </a:r>
            <a:r>
              <a:rPr lang="de-DE" dirty="0" err="1"/>
              <a:t>admission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hospital</a:t>
            </a:r>
            <a:r>
              <a:rPr lang="de-DE" dirty="0"/>
              <a:t>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/>
          <a:srcRect l="66760" t="29423" r="18366" b="9869"/>
          <a:stretch/>
        </p:blipFill>
        <p:spPr>
          <a:xfrm>
            <a:off x="4006976" y="2117738"/>
            <a:ext cx="624253" cy="143314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9000" contrast="7000"/>
                    </a14:imgEffect>
                  </a14:imgLayer>
                </a14:imgProps>
              </a:ext>
            </a:extLst>
          </a:blip>
          <a:srcRect l="54579" t="36474" r="20577" b="30321"/>
          <a:stretch/>
        </p:blipFill>
        <p:spPr>
          <a:xfrm>
            <a:off x="1243745" y="2481587"/>
            <a:ext cx="938327" cy="70544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2000" contrast="9000"/>
                    </a14:imgEffect>
                  </a14:imgLayer>
                </a14:imgProps>
              </a:ext>
            </a:extLst>
          </a:blip>
          <a:srcRect l="42825" t="29660" r="9450" b="23476"/>
          <a:stretch/>
        </p:blipFill>
        <p:spPr>
          <a:xfrm>
            <a:off x="6534153" y="2302538"/>
            <a:ext cx="1119961" cy="618582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354988" y="2916469"/>
            <a:ext cx="14782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1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My</a:t>
            </a:r>
            <a:r>
              <a:rPr lang="de-DE" sz="11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1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favourite</a:t>
            </a:r>
            <a:r>
              <a:rPr lang="de-DE" sz="11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de-DE" sz="11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Case Report Journal</a:t>
            </a:r>
          </a:p>
        </p:txBody>
      </p:sp>
      <p:sp>
        <p:nvSpPr>
          <p:cNvPr id="9" name="Nach oben gekrümmter Pfeil 8"/>
          <p:cNvSpPr/>
          <p:nvPr/>
        </p:nvSpPr>
        <p:spPr>
          <a:xfrm>
            <a:off x="2386521" y="3205916"/>
            <a:ext cx="1469985" cy="344968"/>
          </a:xfrm>
          <a:prstGeom prst="curvedUpArrow">
            <a:avLst>
              <a:gd name="adj1" fmla="val 25000"/>
              <a:gd name="adj2" fmla="val 104994"/>
              <a:gd name="adj3" fmla="val 42586"/>
            </a:avLst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Nach oben gekrümmter Pfeil 9"/>
          <p:cNvSpPr/>
          <p:nvPr/>
        </p:nvSpPr>
        <p:spPr>
          <a:xfrm rot="10800000">
            <a:off x="2259272" y="2117738"/>
            <a:ext cx="1469985" cy="344968"/>
          </a:xfrm>
          <a:prstGeom prst="curvedUpArrow">
            <a:avLst>
              <a:gd name="adj1" fmla="val 25000"/>
              <a:gd name="adj2" fmla="val 104994"/>
              <a:gd name="adj3" fmla="val 42586"/>
            </a:avLst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2700232" y="2201097"/>
            <a:ext cx="811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asks</a:t>
            </a:r>
            <a:r>
              <a:rPr lang="de-DE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4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for</a:t>
            </a:r>
            <a:endParaRPr lang="de-DE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2804427" y="3159749"/>
            <a:ext cx="6030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gives</a:t>
            </a:r>
            <a:endParaRPr lang="de-DE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2544007" y="2511241"/>
            <a:ext cx="1095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informed</a:t>
            </a:r>
            <a:endParaRPr lang="de-DE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de-DE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consent</a:t>
            </a:r>
            <a:endParaRPr lang="de-DE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Pfeil nach rechts 13"/>
          <p:cNvSpPr/>
          <p:nvPr/>
        </p:nvSpPr>
        <p:spPr>
          <a:xfrm>
            <a:off x="4847698" y="2611829"/>
            <a:ext cx="1246617" cy="414938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/>
          <p:cNvSpPr txBox="1"/>
          <p:nvPr/>
        </p:nvSpPr>
        <p:spPr>
          <a:xfrm>
            <a:off x="4181020" y="1683044"/>
            <a:ext cx="2566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confirms</a:t>
            </a:r>
            <a:r>
              <a:rPr lang="de-DE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that</a:t>
            </a:r>
            <a:r>
              <a:rPr lang="de-DE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informed</a:t>
            </a:r>
            <a:endParaRPr lang="de-DE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de-DE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consent</a:t>
            </a:r>
            <a:r>
              <a:rPr lang="de-DE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has</a:t>
            </a:r>
            <a:r>
              <a:rPr lang="de-DE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been</a:t>
            </a:r>
            <a:r>
              <a:rPr lang="de-DE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given</a:t>
            </a:r>
            <a:endParaRPr lang="de-DE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984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199" y="835743"/>
            <a:ext cx="8363416" cy="380586"/>
          </a:xfrm>
        </p:spPr>
        <p:txBody>
          <a:bodyPr/>
          <a:lstStyle/>
          <a:p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Any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case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were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I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can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publish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without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informed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consent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>
          <a:xfrm>
            <a:off x="457200" y="1967696"/>
            <a:ext cx="8238318" cy="4430560"/>
          </a:xfrm>
        </p:spPr>
        <p:txBody>
          <a:bodyPr/>
          <a:lstStyle/>
          <a:p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public</a:t>
            </a:r>
            <a:r>
              <a:rPr lang="de-DE" dirty="0"/>
              <a:t> </a:t>
            </a:r>
            <a:r>
              <a:rPr lang="de-DE" dirty="0" err="1"/>
              <a:t>health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de-DE" dirty="0"/>
          </a:p>
          <a:p>
            <a:r>
              <a:rPr lang="de-DE" dirty="0" err="1"/>
              <a:t>Impossible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obtain</a:t>
            </a:r>
            <a:r>
              <a:rPr lang="de-DE" dirty="0"/>
              <a:t> </a:t>
            </a:r>
            <a:r>
              <a:rPr lang="de-DE" dirty="0" err="1"/>
              <a:t>informed</a:t>
            </a:r>
            <a:r>
              <a:rPr lang="de-DE" dirty="0"/>
              <a:t> </a:t>
            </a:r>
            <a:r>
              <a:rPr lang="de-DE" dirty="0" err="1"/>
              <a:t>consent</a:t>
            </a:r>
            <a:r>
              <a:rPr lang="de-DE" dirty="0"/>
              <a:t> </a:t>
            </a:r>
            <a:r>
              <a:rPr lang="de-DE" dirty="0" err="1"/>
              <a:t>despite</a:t>
            </a:r>
            <a:r>
              <a:rPr lang="de-DE" dirty="0"/>
              <a:t> all </a:t>
            </a:r>
            <a:r>
              <a:rPr lang="de-DE" dirty="0" err="1"/>
              <a:t>efforts</a:t>
            </a:r>
            <a:endParaRPr lang="de-DE" dirty="0"/>
          </a:p>
          <a:p>
            <a:r>
              <a:rPr lang="de-DE" dirty="0" err="1"/>
              <a:t>Benefit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publication</a:t>
            </a:r>
            <a:r>
              <a:rPr lang="de-DE" dirty="0"/>
              <a:t> </a:t>
            </a:r>
            <a:r>
              <a:rPr lang="de-DE" dirty="0" err="1"/>
              <a:t>outweighs</a:t>
            </a:r>
            <a:r>
              <a:rPr lang="de-DE" dirty="0"/>
              <a:t> potential </a:t>
            </a:r>
            <a:r>
              <a:rPr lang="de-DE" dirty="0" err="1"/>
              <a:t>harm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sz="1400" i="1" dirty="0"/>
              <a:t>(Kleinert </a:t>
            </a:r>
            <a:r>
              <a:rPr lang="de-DE" sz="1400" i="1" dirty="0" err="1"/>
              <a:t>and</a:t>
            </a:r>
            <a:r>
              <a:rPr lang="de-DE" sz="1400" i="1" dirty="0"/>
              <a:t> Wagner, </a:t>
            </a:r>
            <a:r>
              <a:rPr lang="de-DE" sz="1400" i="1" dirty="0" err="1"/>
              <a:t>Committee</a:t>
            </a:r>
            <a:r>
              <a:rPr lang="de-DE" sz="1400" i="1" dirty="0"/>
              <a:t> on </a:t>
            </a:r>
            <a:r>
              <a:rPr lang="de-DE" sz="1400" i="1" dirty="0" err="1"/>
              <a:t>Publication</a:t>
            </a:r>
            <a:r>
              <a:rPr lang="de-DE" sz="1400" i="1" dirty="0"/>
              <a:t> </a:t>
            </a:r>
            <a:r>
              <a:rPr lang="de-DE" sz="1400" i="1" dirty="0" err="1"/>
              <a:t>Ethics</a:t>
            </a:r>
            <a:r>
              <a:rPr lang="de-DE" sz="1400" i="1" dirty="0"/>
              <a:t> 2012)</a:t>
            </a:r>
          </a:p>
        </p:txBody>
      </p:sp>
    </p:spTree>
    <p:extLst>
      <p:ext uri="{BB962C8B-B14F-4D97-AF65-F5344CB8AC3E}">
        <p14:creationId xmlns:p14="http://schemas.microsoft.com/office/powerpoint/2010/main" val="36796373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Clinical </a:t>
            </a:r>
            <a:r>
              <a:rPr lang="de-DE" dirty="0" err="1"/>
              <a:t>Medicine</a:t>
            </a:r>
            <a:r>
              <a:rPr lang="de-DE" dirty="0"/>
              <a:t> Journals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Case Report Journals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b="1" dirty="0"/>
          </a:p>
          <a:p>
            <a:r>
              <a:rPr lang="de-DE" b="1" dirty="0"/>
              <a:t>Open Access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Which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journal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should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I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select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4" name="Kreuz 3"/>
          <p:cNvSpPr/>
          <p:nvPr/>
        </p:nvSpPr>
        <p:spPr>
          <a:xfrm>
            <a:off x="1037862" y="2106591"/>
            <a:ext cx="381965" cy="358817"/>
          </a:xfrm>
          <a:prstGeom prst="plus">
            <a:avLst>
              <a:gd name="adj" fmla="val 39516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Kreuz 4"/>
          <p:cNvSpPr/>
          <p:nvPr/>
        </p:nvSpPr>
        <p:spPr>
          <a:xfrm>
            <a:off x="1043650" y="4272986"/>
            <a:ext cx="381965" cy="358817"/>
          </a:xfrm>
          <a:prstGeom prst="plus">
            <a:avLst>
              <a:gd name="adj" fmla="val 39516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1815758" y="2126854"/>
            <a:ext cx="2946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High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reputation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Impact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Factor</a:t>
            </a:r>
            <a:endParaRPr lang="de-DE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15758" y="2767102"/>
            <a:ext cx="4905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Case Reports „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unwanted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“, high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chances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rejection</a:t>
            </a:r>
            <a:endParaRPr lang="de-DE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Often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relatively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long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review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processes</a:t>
            </a:r>
            <a:endParaRPr lang="de-DE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15758" y="4268125"/>
            <a:ext cx="65806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Specialized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publishing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case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reports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no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„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default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rejection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“</a:t>
            </a:r>
          </a:p>
          <a:p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Build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case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repositories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easily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accessible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readers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search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functions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Often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faster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review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process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(e.g. MMCR ~2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weeks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first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decision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815758" y="5410135"/>
            <a:ext cx="50191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No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impact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factor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reduced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visibility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de-DE" sz="1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individual </a:t>
            </a:r>
            <a:r>
              <a:rPr lang="de-DE" sz="16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report</a:t>
            </a:r>
            <a:endParaRPr lang="de-DE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43650" y="3000758"/>
            <a:ext cx="381965" cy="9637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1043650" y="5537957"/>
            <a:ext cx="381965" cy="9637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3566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de-DE" dirty="0"/>
              <a:t>Green BN, Johnson CD.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write</a:t>
            </a:r>
            <a:r>
              <a:rPr lang="de-DE" dirty="0"/>
              <a:t> a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report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publication</a:t>
            </a:r>
            <a:r>
              <a:rPr lang="de-DE" dirty="0"/>
              <a:t>. </a:t>
            </a:r>
            <a:r>
              <a:rPr lang="de-DE" i="1" dirty="0"/>
              <a:t>J </a:t>
            </a:r>
            <a:r>
              <a:rPr lang="de-DE" i="1" dirty="0" err="1"/>
              <a:t>Chiropr</a:t>
            </a:r>
            <a:r>
              <a:rPr lang="de-DE" i="1" dirty="0"/>
              <a:t> </a:t>
            </a:r>
            <a:r>
              <a:rPr lang="de-DE" i="1" dirty="0" err="1"/>
              <a:t>Med</a:t>
            </a:r>
            <a:r>
              <a:rPr lang="de-DE" i="1" dirty="0"/>
              <a:t> 2006</a:t>
            </a:r>
          </a:p>
          <a:p>
            <a:pPr algn="just"/>
            <a:endParaRPr lang="de-DE" i="1" dirty="0"/>
          </a:p>
          <a:p>
            <a:pPr algn="just"/>
            <a:r>
              <a:rPr lang="de-DE" dirty="0" err="1"/>
              <a:t>Rison</a:t>
            </a:r>
            <a:r>
              <a:rPr lang="de-DE" dirty="0"/>
              <a:t> RA. A </a:t>
            </a:r>
            <a:r>
              <a:rPr lang="de-DE" dirty="0" err="1"/>
              <a:t>guide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writing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reports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Journal </a:t>
            </a:r>
            <a:r>
              <a:rPr lang="de-DE" dirty="0" err="1"/>
              <a:t>of</a:t>
            </a:r>
            <a:r>
              <a:rPr lang="de-DE" dirty="0"/>
              <a:t> Medical Case Reports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BioMed</a:t>
            </a:r>
            <a:r>
              <a:rPr lang="de-DE" dirty="0"/>
              <a:t> Central Research Notes</a:t>
            </a:r>
            <a:r>
              <a:rPr lang="de-DE" i="1" dirty="0"/>
              <a:t>. J </a:t>
            </a:r>
            <a:r>
              <a:rPr lang="de-DE" i="1" dirty="0" err="1"/>
              <a:t>Med</a:t>
            </a:r>
            <a:r>
              <a:rPr lang="de-DE" i="1" dirty="0"/>
              <a:t> Case Reports 2013</a:t>
            </a:r>
          </a:p>
          <a:p>
            <a:pPr algn="just"/>
            <a:endParaRPr lang="de-DE" i="1" dirty="0"/>
          </a:p>
          <a:p>
            <a:pPr algn="just"/>
            <a:r>
              <a:rPr lang="en-US" dirty="0"/>
              <a:t>Stokes V, </a:t>
            </a:r>
            <a:r>
              <a:rPr lang="en-US" dirty="0" err="1"/>
              <a:t>Fertleman</a:t>
            </a:r>
            <a:r>
              <a:rPr lang="en-US" dirty="0"/>
              <a:t> C. Writing a case report in 10 steps. British Med J 2015; 350: h2693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Sun Z. Tips for writing a case report for the novice author. J Med </a:t>
            </a:r>
            <a:r>
              <a:rPr lang="en-US" dirty="0" err="1"/>
              <a:t>Radiat</a:t>
            </a:r>
            <a:r>
              <a:rPr lang="en-US" dirty="0"/>
              <a:t> Sci. 2013 Sep; 60(3): 108–113. </a:t>
            </a:r>
          </a:p>
          <a:p>
            <a:pPr algn="just"/>
            <a:endParaRPr lang="en-US" dirty="0"/>
          </a:p>
          <a:p>
            <a:pPr algn="just"/>
            <a:endParaRPr lang="de-DE" i="1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Relevant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Literature</a:t>
            </a:r>
            <a:endParaRPr lang="de-DE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120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About the speakers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itle 6"/>
          <p:cNvSpPr txBox="1">
            <a:spLocks/>
          </p:cNvSpPr>
          <p:nvPr/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accent1"/>
                </a:solidFill>
                <a:latin typeface="Arial Bold"/>
                <a:ea typeface="+mj-ea"/>
                <a:cs typeface="Arial Bold"/>
              </a:defRPr>
            </a:lvl1pPr>
          </a:lstStyle>
          <a:p>
            <a:endParaRPr lang="en-US" dirty="0"/>
          </a:p>
        </p:txBody>
      </p:sp>
      <p:sp>
        <p:nvSpPr>
          <p:cNvPr id="4" name="Rechteck 3"/>
          <p:cNvSpPr/>
          <p:nvPr/>
        </p:nvSpPr>
        <p:spPr>
          <a:xfrm>
            <a:off x="457199" y="4167196"/>
            <a:ext cx="43785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2">
                    <a:lumMod val="50000"/>
                  </a:schemeClr>
                </a:solidFill>
              </a:rPr>
              <a:t>Oliver Kurzai, M.D. </a:t>
            </a:r>
          </a:p>
          <a:p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University of Würzburg, Germany</a:t>
            </a:r>
          </a:p>
          <a:p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Editor in Chief, </a:t>
            </a:r>
            <a:r>
              <a:rPr lang="en-US" sz="1600" i="1" dirty="0">
                <a:solidFill>
                  <a:schemeClr val="accent2">
                    <a:lumMod val="50000"/>
                  </a:schemeClr>
                </a:solidFill>
              </a:rPr>
              <a:t>Medical Mycology Case Reports</a:t>
            </a: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Chair for Medical Microbiology and Mycology, Specialist recognition for Microbiology, Virology and Infection Epidemiology. </a:t>
            </a:r>
          </a:p>
          <a:p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5029200" y="4167195"/>
            <a:ext cx="39917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</a:rPr>
              <a:t>Adilia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accent2">
                    <a:lumMod val="50000"/>
                  </a:schemeClr>
                </a:solidFill>
              </a:rPr>
              <a:t>Warris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</a:rPr>
              <a:t>, M.D. </a:t>
            </a:r>
          </a:p>
          <a:p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University of Aberdeen, Scotland</a:t>
            </a:r>
          </a:p>
          <a:p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Editor, </a:t>
            </a:r>
            <a:r>
              <a:rPr lang="en-US" sz="1600" i="1" dirty="0">
                <a:solidFill>
                  <a:schemeClr val="accent2">
                    <a:lumMod val="50000"/>
                  </a:schemeClr>
                </a:solidFill>
              </a:rPr>
              <a:t>Medical Mycology Case Reports</a:t>
            </a:r>
          </a:p>
          <a:p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1600" dirty="0" err="1">
                <a:solidFill>
                  <a:schemeClr val="accent2">
                    <a:lumMod val="50000"/>
                  </a:schemeClr>
                </a:solidFill>
              </a:rPr>
              <a:t>Paediatric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 infectious diseases specialist, Co-director of the MRC Centre for Medical Mycology, Chair of the European </a:t>
            </a:r>
            <a:r>
              <a:rPr lang="en-US" sz="1600" dirty="0" err="1">
                <a:solidFill>
                  <a:schemeClr val="accent2">
                    <a:lumMod val="50000"/>
                  </a:schemeClr>
                </a:solidFill>
              </a:rPr>
              <a:t>Paediatric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 Mycology Network (</a:t>
            </a:r>
            <a:r>
              <a:rPr lang="en-US" sz="1600" dirty="0" err="1">
                <a:solidFill>
                  <a:schemeClr val="accent2">
                    <a:lumMod val="50000"/>
                  </a:schemeClr>
                </a:solidFill>
              </a:rPr>
              <a:t>EPMyN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).</a:t>
            </a:r>
            <a:endParaRPr lang="en-US" sz="1600" dirty="0"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600" y="1735649"/>
            <a:ext cx="1912226" cy="191222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6" t="8135" r="20234" b="4299"/>
          <a:stretch/>
        </p:blipFill>
        <p:spPr>
          <a:xfrm>
            <a:off x="1348254" y="1735649"/>
            <a:ext cx="1913692" cy="191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75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440" y="1032186"/>
            <a:ext cx="6359563" cy="848112"/>
          </a:xfrm>
        </p:spPr>
        <p:txBody>
          <a:bodyPr>
            <a:normAutofit/>
          </a:bodyPr>
          <a:lstStyle/>
          <a:p>
            <a:r>
              <a:rPr lang="en-US" dirty="0"/>
              <a:t>Thank you.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37440" y="4944479"/>
            <a:ext cx="5082210" cy="2271976"/>
          </a:xfrm>
          <a:prstGeom prst="rect">
            <a:avLst/>
          </a:prstGeom>
          <a:ln>
            <a:noFill/>
          </a:ln>
        </p:spPr>
        <p:txBody>
          <a:bodyPr anchor="t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4800" kern="1200" baseline="0">
                <a:solidFill>
                  <a:srgbClr val="3AABF0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1379" y="2134344"/>
            <a:ext cx="3630766" cy="25560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37440" y="2389036"/>
            <a:ext cx="4075112" cy="474288"/>
          </a:xfrm>
        </p:spPr>
        <p:txBody>
          <a:bodyPr/>
          <a:lstStyle/>
          <a:p>
            <a:r>
              <a:rPr lang="en-US" sz="2000" dirty="0"/>
              <a:t>Ask your questions on:  </a:t>
            </a:r>
          </a:p>
          <a:p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37440" y="3117370"/>
            <a:ext cx="4075112" cy="975389"/>
          </a:xfrm>
        </p:spPr>
        <p:txBody>
          <a:bodyPr/>
          <a:lstStyle/>
          <a:p>
            <a:r>
              <a:rPr lang="en-US" dirty="0"/>
              <a:t>Researcher Academy </a:t>
            </a:r>
            <a:r>
              <a:rPr lang="en-US" dirty="0" err="1"/>
              <a:t>Mendeley</a:t>
            </a:r>
            <a:r>
              <a:rPr lang="en-US" dirty="0"/>
              <a:t> group </a:t>
            </a:r>
          </a:p>
          <a:p>
            <a:r>
              <a:rPr lang="en-US" dirty="0"/>
              <a:t>Follow us on Twitter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578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Description </a:t>
            </a:r>
            <a:r>
              <a:rPr lang="de-DE" dirty="0" err="1"/>
              <a:t>of</a:t>
            </a:r>
            <a:r>
              <a:rPr lang="de-DE" dirty="0"/>
              <a:t> an individual </a:t>
            </a:r>
            <a:r>
              <a:rPr lang="de-DE" dirty="0" err="1"/>
              <a:t>clinical</a:t>
            </a:r>
            <a:r>
              <a:rPr lang="de-DE" dirty="0"/>
              <a:t> </a:t>
            </a:r>
            <a:r>
              <a:rPr lang="de-DE" dirty="0" err="1"/>
              <a:t>case</a:t>
            </a:r>
            <a:endParaRPr lang="de-DE" dirty="0"/>
          </a:p>
          <a:p>
            <a:r>
              <a:rPr lang="de-DE" dirty="0" err="1"/>
              <a:t>Detailed</a:t>
            </a:r>
            <a:r>
              <a:rPr lang="de-DE" dirty="0"/>
              <a:t> </a:t>
            </a:r>
            <a:r>
              <a:rPr lang="de-DE" dirty="0" err="1"/>
              <a:t>outline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symptoms</a:t>
            </a:r>
            <a:r>
              <a:rPr lang="de-DE" dirty="0"/>
              <a:t>, </a:t>
            </a:r>
            <a:r>
              <a:rPr lang="de-DE" dirty="0" err="1"/>
              <a:t>diagnosis</a:t>
            </a:r>
            <a:r>
              <a:rPr lang="de-DE" dirty="0"/>
              <a:t>, </a:t>
            </a:r>
            <a:r>
              <a:rPr lang="de-DE" dirty="0" err="1"/>
              <a:t>treatment</a:t>
            </a:r>
            <a:r>
              <a:rPr lang="de-DE" dirty="0"/>
              <a:t> </a:t>
            </a:r>
            <a:r>
              <a:rPr lang="de-DE" dirty="0" err="1"/>
              <a:t>decisions</a:t>
            </a:r>
            <a:r>
              <a:rPr lang="de-DE" dirty="0"/>
              <a:t>, </a:t>
            </a:r>
            <a:r>
              <a:rPr lang="de-DE" dirty="0" err="1"/>
              <a:t>outcome</a:t>
            </a:r>
            <a:endParaRPr lang="de-DE" dirty="0"/>
          </a:p>
          <a:p>
            <a:r>
              <a:rPr lang="de-DE" dirty="0" err="1"/>
              <a:t>Discuss</a:t>
            </a:r>
            <a:r>
              <a:rPr lang="de-DE" dirty="0"/>
              <a:t> </a:t>
            </a:r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cases</a:t>
            </a:r>
            <a:r>
              <a:rPr lang="de-DE" dirty="0"/>
              <a:t> / differential </a:t>
            </a:r>
            <a:r>
              <a:rPr lang="de-DE" dirty="0" err="1"/>
              <a:t>diagnosis</a:t>
            </a:r>
            <a:r>
              <a:rPr lang="de-DE" dirty="0"/>
              <a:t> / </a:t>
            </a:r>
            <a:r>
              <a:rPr lang="de-DE" dirty="0" err="1"/>
              <a:t>treatment</a:t>
            </a:r>
            <a:r>
              <a:rPr lang="de-DE" dirty="0"/>
              <a:t> </a:t>
            </a:r>
            <a:r>
              <a:rPr lang="de-DE" dirty="0" err="1"/>
              <a:t>options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Case Report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704" y="3363459"/>
            <a:ext cx="5363307" cy="3034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2001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>
          <a:xfrm>
            <a:off x="457199" y="1500110"/>
            <a:ext cx="8493369" cy="4898146"/>
          </a:xfrm>
        </p:spPr>
        <p:txBody>
          <a:bodyPr/>
          <a:lstStyle/>
          <a:p>
            <a:r>
              <a:rPr lang="de-DE" dirty="0"/>
              <a:t>In past, journals often asked for unique features, first descriptions of new entities or significant contribution to medical knowledge, some journals still do…</a:t>
            </a:r>
          </a:p>
          <a:p>
            <a:endParaRPr lang="de-DE" dirty="0"/>
          </a:p>
          <a:p>
            <a:r>
              <a:rPr lang="de-DE" dirty="0" err="1"/>
              <a:t>Nowadays</a:t>
            </a:r>
            <a:r>
              <a:rPr lang="de-DE" dirty="0"/>
              <a:t>: </a:t>
            </a:r>
            <a:r>
              <a:rPr lang="de-DE" dirty="0" err="1"/>
              <a:t>specialized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reports</a:t>
            </a:r>
            <a:r>
              <a:rPr lang="de-DE" dirty="0"/>
              <a:t> </a:t>
            </a:r>
            <a:r>
              <a:rPr lang="de-DE" dirty="0" err="1"/>
              <a:t>journals</a:t>
            </a:r>
            <a:r>
              <a:rPr lang="de-DE" dirty="0"/>
              <a:t> (like MMCR)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focus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educational</a:t>
            </a:r>
            <a:r>
              <a:rPr lang="de-DE" b="1" dirty="0"/>
              <a:t> </a:t>
            </a:r>
            <a:r>
              <a:rPr lang="de-DE" b="1" dirty="0" err="1"/>
              <a:t>value</a:t>
            </a:r>
            <a:r>
              <a:rPr lang="de-DE" b="1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case</a:t>
            </a:r>
            <a:r>
              <a:rPr lang="de-DE" dirty="0"/>
              <a:t>.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002060"/>
                </a:solidFill>
              </a:rPr>
              <a:t>Can </a:t>
            </a:r>
            <a:r>
              <a:rPr lang="de-DE" b="1" dirty="0" err="1">
                <a:solidFill>
                  <a:srgbClr val="002060"/>
                </a:solidFill>
              </a:rPr>
              <a:t>other</a:t>
            </a:r>
            <a:r>
              <a:rPr lang="de-DE" b="1" dirty="0">
                <a:solidFill>
                  <a:srgbClr val="002060"/>
                </a:solidFill>
              </a:rPr>
              <a:t> MDs </a:t>
            </a:r>
            <a:r>
              <a:rPr lang="de-DE" b="1" dirty="0" err="1">
                <a:solidFill>
                  <a:srgbClr val="002060"/>
                </a:solidFill>
              </a:rPr>
              <a:t>learn</a:t>
            </a:r>
            <a:r>
              <a:rPr lang="de-DE" b="1" dirty="0">
                <a:solidFill>
                  <a:srgbClr val="002060"/>
                </a:solidFill>
              </a:rPr>
              <a:t> </a:t>
            </a:r>
            <a:r>
              <a:rPr lang="de-DE" b="1" dirty="0" err="1">
                <a:solidFill>
                  <a:srgbClr val="002060"/>
                </a:solidFill>
              </a:rPr>
              <a:t>something</a:t>
            </a:r>
            <a:r>
              <a:rPr lang="de-DE" b="1" dirty="0">
                <a:solidFill>
                  <a:srgbClr val="002060"/>
                </a:solidFill>
              </a:rPr>
              <a:t> </a:t>
            </a:r>
            <a:r>
              <a:rPr lang="de-DE" b="1" dirty="0" err="1">
                <a:solidFill>
                  <a:srgbClr val="002060"/>
                </a:solidFill>
              </a:rPr>
              <a:t>important</a:t>
            </a:r>
            <a:r>
              <a:rPr lang="de-DE" b="1" dirty="0">
                <a:solidFill>
                  <a:srgbClr val="002060"/>
                </a:solidFill>
              </a:rPr>
              <a:t> </a:t>
            </a:r>
            <a:r>
              <a:rPr lang="de-DE" b="1" dirty="0" err="1">
                <a:solidFill>
                  <a:srgbClr val="002060"/>
                </a:solidFill>
              </a:rPr>
              <a:t>from</a:t>
            </a:r>
            <a:r>
              <a:rPr lang="de-DE" b="1" dirty="0">
                <a:solidFill>
                  <a:srgbClr val="002060"/>
                </a:solidFill>
              </a:rPr>
              <a:t> </a:t>
            </a:r>
            <a:r>
              <a:rPr lang="de-DE" b="1" dirty="0" err="1">
                <a:solidFill>
                  <a:srgbClr val="002060"/>
                </a:solidFill>
              </a:rPr>
              <a:t>your</a:t>
            </a:r>
            <a:r>
              <a:rPr lang="de-DE" b="1" dirty="0">
                <a:solidFill>
                  <a:srgbClr val="002060"/>
                </a:solidFill>
              </a:rPr>
              <a:t> </a:t>
            </a:r>
            <a:r>
              <a:rPr lang="de-DE" b="1" dirty="0" err="1">
                <a:solidFill>
                  <a:srgbClr val="002060"/>
                </a:solidFill>
              </a:rPr>
              <a:t>case</a:t>
            </a:r>
            <a:r>
              <a:rPr lang="de-DE" b="1" dirty="0">
                <a:solidFill>
                  <a:srgbClr val="002060"/>
                </a:solidFill>
              </a:rPr>
              <a:t>? – </a:t>
            </a:r>
            <a:r>
              <a:rPr lang="de-DE" b="1" dirty="0" err="1">
                <a:solidFill>
                  <a:srgbClr val="002060"/>
                </a:solidFill>
              </a:rPr>
              <a:t>If</a:t>
            </a:r>
            <a:r>
              <a:rPr lang="de-DE" b="1" dirty="0">
                <a:solidFill>
                  <a:srgbClr val="002060"/>
                </a:solidFill>
              </a:rPr>
              <a:t> so: Write </a:t>
            </a:r>
            <a:r>
              <a:rPr lang="de-DE" b="1" dirty="0" err="1">
                <a:solidFill>
                  <a:srgbClr val="002060"/>
                </a:solidFill>
              </a:rPr>
              <a:t>it</a:t>
            </a:r>
            <a:r>
              <a:rPr lang="de-DE" b="1" dirty="0">
                <a:solidFill>
                  <a:srgbClr val="002060"/>
                </a:solidFill>
              </a:rPr>
              <a:t> </a:t>
            </a:r>
            <a:r>
              <a:rPr lang="de-DE" b="1" dirty="0" err="1">
                <a:solidFill>
                  <a:srgbClr val="002060"/>
                </a:solidFill>
              </a:rPr>
              <a:t>up</a:t>
            </a:r>
            <a:r>
              <a:rPr lang="de-DE" b="1" dirty="0">
                <a:solidFill>
                  <a:srgbClr val="002060"/>
                </a:solidFill>
              </a:rPr>
              <a:t>!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Which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case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should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I </a:t>
            </a:r>
            <a:r>
              <a:rPr lang="de-DE" dirty="0" err="1">
                <a:solidFill>
                  <a:schemeClr val="accent1">
                    <a:lumMod val="75000"/>
                  </a:schemeClr>
                </a:solidFill>
              </a:rPr>
              <a:t>publish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87460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makes a case-report interesting for publication?</a:t>
            </a:r>
            <a:endParaRPr lang="en-US" dirty="0"/>
          </a:p>
        </p:txBody>
      </p:sp>
      <p:sp>
        <p:nvSpPr>
          <p:cNvPr id="15" name="Title 6"/>
          <p:cNvSpPr txBox="1">
            <a:spLocks/>
          </p:cNvSpPr>
          <p:nvPr/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accent1"/>
                </a:solidFill>
                <a:latin typeface="Arial Bold"/>
                <a:ea typeface="+mj-ea"/>
                <a:cs typeface="Arial Bold"/>
              </a:defRPr>
            </a:lvl1pPr>
          </a:lstStyle>
          <a:p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199" y="1719300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A unique case with either……</a:t>
            </a:r>
          </a:p>
          <a:p>
            <a:pPr lvl="1"/>
            <a:r>
              <a:rPr lang="en-GB" dirty="0"/>
              <a:t>an unusual, rare, perplexing presentation, </a:t>
            </a:r>
          </a:p>
          <a:p>
            <a:pPr lvl="1"/>
            <a:r>
              <a:rPr lang="en-GB" dirty="0"/>
              <a:t>identification of a causative fungus not being reported before</a:t>
            </a:r>
          </a:p>
          <a:p>
            <a:pPr lvl="1"/>
            <a:r>
              <a:rPr lang="en-GB" dirty="0"/>
              <a:t>a remarkable finding during the diagnostic work-up</a:t>
            </a:r>
          </a:p>
          <a:p>
            <a:pPr lvl="1"/>
            <a:r>
              <a:rPr lang="en-GB" dirty="0"/>
              <a:t>the use of a new treatment modality</a:t>
            </a:r>
          </a:p>
          <a:p>
            <a:pPr lvl="1"/>
            <a:r>
              <a:rPr lang="en-GB" dirty="0"/>
              <a:t>a surprising follow-up and/or outcome</a:t>
            </a:r>
          </a:p>
          <a:p>
            <a:pPr lvl="1"/>
            <a:r>
              <a:rPr lang="en-GB" dirty="0"/>
              <a:t>unexpected complications</a:t>
            </a:r>
          </a:p>
          <a:p>
            <a:pPr lvl="1"/>
            <a:r>
              <a:rPr lang="en-GB" dirty="0"/>
              <a:t>therapeutic challenges or dilemmas</a:t>
            </a:r>
          </a:p>
          <a:p>
            <a:pPr lvl="1"/>
            <a:endParaRPr lang="en-GB" dirty="0"/>
          </a:p>
          <a:p>
            <a:pPr marL="685800" lvl="2" indent="0">
              <a:buNone/>
            </a:pPr>
            <a:r>
              <a:rPr lang="en-GB" sz="2100" dirty="0"/>
              <a:t>……which is of interest and relevant for the rest of the medical (mycology) world with respect to lifelong learning aimed at improving recognition and management of consecutive patients.</a:t>
            </a:r>
          </a:p>
        </p:txBody>
      </p:sp>
    </p:spTree>
    <p:extLst>
      <p:ext uri="{BB962C8B-B14F-4D97-AF65-F5344CB8AC3E}">
        <p14:creationId xmlns:p14="http://schemas.microsoft.com/office/powerpoint/2010/main" val="3608598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The very first steps</a:t>
            </a:r>
            <a:endParaRPr lang="en-US" dirty="0"/>
          </a:p>
        </p:txBody>
      </p:sp>
      <p:sp>
        <p:nvSpPr>
          <p:cNvPr id="15" name="Title 6"/>
          <p:cNvSpPr txBox="1">
            <a:spLocks/>
          </p:cNvSpPr>
          <p:nvPr/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accent1"/>
                </a:solidFill>
                <a:latin typeface="Arial Bold"/>
                <a:ea typeface="+mj-ea"/>
                <a:cs typeface="Arial Bold"/>
              </a:defRPr>
            </a:lvl1pPr>
          </a:lstStyle>
          <a:p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199" y="1825625"/>
            <a:ext cx="7886700" cy="4351338"/>
          </a:xfrm>
        </p:spPr>
        <p:txBody>
          <a:bodyPr>
            <a:normAutofit/>
          </a:bodyPr>
          <a:lstStyle/>
          <a:p>
            <a:r>
              <a:rPr lang="en-GB" sz="2100" dirty="0"/>
              <a:t>Discuss with your medical team</a:t>
            </a:r>
          </a:p>
          <a:p>
            <a:r>
              <a:rPr lang="en-GB" sz="2100" dirty="0"/>
              <a:t>Background research</a:t>
            </a:r>
          </a:p>
          <a:p>
            <a:pPr lvl="1"/>
            <a:r>
              <a:rPr lang="en-GB" sz="1500" dirty="0"/>
              <a:t>Extensive literature search needed</a:t>
            </a:r>
          </a:p>
          <a:p>
            <a:pPr lvl="1"/>
            <a:r>
              <a:rPr lang="en-GB" sz="1500" dirty="0"/>
              <a:t>‘me too’ cases are not of interest</a:t>
            </a:r>
          </a:p>
          <a:p>
            <a:r>
              <a:rPr lang="en-GB" dirty="0"/>
              <a:t>Getting permission and consent</a:t>
            </a:r>
          </a:p>
          <a:p>
            <a:r>
              <a:rPr lang="en-GB" sz="2100" dirty="0"/>
              <a:t>Information gathering</a:t>
            </a:r>
          </a:p>
          <a:p>
            <a:pPr lvl="1"/>
            <a:r>
              <a:rPr lang="en-GB" sz="1500" dirty="0"/>
              <a:t>Documentation of clinical presentation (signs &amp; symptoms) and along the disease course</a:t>
            </a:r>
          </a:p>
          <a:p>
            <a:pPr lvl="1"/>
            <a:r>
              <a:rPr lang="en-GB" sz="1500" dirty="0"/>
              <a:t>Clear results from diagnostic tests, including identification of fungus and susceptibility pattern</a:t>
            </a:r>
          </a:p>
          <a:p>
            <a:pPr lvl="1"/>
            <a:r>
              <a:rPr lang="en-GB" sz="1500" dirty="0"/>
              <a:t>Detailed overview of treatment given and response</a:t>
            </a:r>
          </a:p>
          <a:p>
            <a:pPr lvl="1"/>
            <a:r>
              <a:rPr lang="en-GB" sz="1500" dirty="0"/>
              <a:t>Formulate up to 3 bullet point messages on what you want to communicate</a:t>
            </a:r>
          </a:p>
          <a:p>
            <a:pPr lvl="1"/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173224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Tell a story</a:t>
            </a:r>
            <a:endParaRPr lang="en-US" dirty="0"/>
          </a:p>
        </p:txBody>
      </p:sp>
      <p:sp>
        <p:nvSpPr>
          <p:cNvPr id="15" name="Title 6"/>
          <p:cNvSpPr txBox="1">
            <a:spLocks/>
          </p:cNvSpPr>
          <p:nvPr/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accent1"/>
                </a:solidFill>
                <a:latin typeface="Arial Bold"/>
                <a:ea typeface="+mj-ea"/>
                <a:cs typeface="Arial Bold"/>
              </a:defRPr>
            </a:lvl1pPr>
          </a:lstStyle>
          <a:p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199" y="1825625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en-GB" sz="2100" dirty="0"/>
              <a:t>Chronological order of events</a:t>
            </a:r>
          </a:p>
          <a:p>
            <a:pPr lvl="1"/>
            <a:r>
              <a:rPr lang="en-GB" dirty="0"/>
              <a:t>She came in very ill......., we were afraid for……., therefore we tested if she had….., the test was positive…….., we changed our management approach…….., but unfortunately……., we had to amend……..</a:t>
            </a:r>
          </a:p>
          <a:p>
            <a:r>
              <a:rPr lang="en-GB" sz="2100" dirty="0"/>
              <a:t>Differential diagnostic considerations</a:t>
            </a:r>
          </a:p>
          <a:p>
            <a:pPr lvl="1"/>
            <a:r>
              <a:rPr lang="en-GB" dirty="0"/>
              <a:t>Tell the reader the reasons for performing specific diagnostic tests</a:t>
            </a:r>
          </a:p>
          <a:p>
            <a:r>
              <a:rPr lang="en-GB" sz="2100" dirty="0"/>
              <a:t>Clinical decision making process</a:t>
            </a:r>
          </a:p>
          <a:p>
            <a:pPr lvl="1"/>
            <a:r>
              <a:rPr lang="en-GB" dirty="0"/>
              <a:t>Support for conditions considered</a:t>
            </a:r>
          </a:p>
          <a:p>
            <a:pPr lvl="1"/>
            <a:r>
              <a:rPr lang="en-GB" dirty="0"/>
              <a:t>Support for additional investigations</a:t>
            </a:r>
          </a:p>
          <a:p>
            <a:pPr lvl="1"/>
            <a:r>
              <a:rPr lang="en-GB" dirty="0"/>
              <a:t>Clear interpretation of diagnostic test results</a:t>
            </a:r>
            <a:endParaRPr lang="en-GB" sz="2100" dirty="0"/>
          </a:p>
          <a:p>
            <a:r>
              <a:rPr lang="en-GB" sz="2100" dirty="0"/>
              <a:t>Follow-up</a:t>
            </a:r>
          </a:p>
          <a:p>
            <a:pPr lvl="1"/>
            <a:r>
              <a:rPr lang="en-GB" dirty="0"/>
              <a:t>End of story can range from ‘Full Recovery’ to ‘Death’</a:t>
            </a:r>
          </a:p>
        </p:txBody>
      </p:sp>
    </p:spTree>
    <p:extLst>
      <p:ext uri="{BB962C8B-B14F-4D97-AF65-F5344CB8AC3E}">
        <p14:creationId xmlns:p14="http://schemas.microsoft.com/office/powerpoint/2010/main" val="1636439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002060"/>
                </a:solidFill>
              </a:rPr>
              <a:t>MMCR style:</a:t>
            </a:r>
          </a:p>
          <a:p>
            <a:pPr marL="0" indent="0">
              <a:buNone/>
            </a:pPr>
            <a:endParaRPr lang="de-DE" dirty="0">
              <a:solidFill>
                <a:srgbClr val="00206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Define a </a:t>
            </a:r>
            <a:r>
              <a:rPr lang="de-DE" dirty="0" err="1">
                <a:solidFill>
                  <a:srgbClr val="002060"/>
                </a:solidFill>
              </a:rPr>
              <a:t>day</a:t>
            </a:r>
            <a:r>
              <a:rPr lang="de-DE" dirty="0">
                <a:solidFill>
                  <a:srgbClr val="002060"/>
                </a:solidFill>
              </a:rPr>
              <a:t> 0 (e.g. </a:t>
            </a:r>
            <a:r>
              <a:rPr lang="de-DE" dirty="0" err="1">
                <a:solidFill>
                  <a:srgbClr val="002060"/>
                </a:solidFill>
              </a:rPr>
              <a:t>day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of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hospital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admission</a:t>
            </a:r>
            <a:r>
              <a:rPr lang="de-DE" dirty="0">
                <a:solidFill>
                  <a:srgbClr val="002060"/>
                </a:solidFill>
              </a:rPr>
              <a:t>, </a:t>
            </a:r>
            <a:r>
              <a:rPr lang="de-DE" dirty="0" err="1">
                <a:solidFill>
                  <a:srgbClr val="002060"/>
                </a:solidFill>
              </a:rPr>
              <a:t>first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symptoms</a:t>
            </a:r>
            <a:r>
              <a:rPr lang="de-DE" dirty="0">
                <a:solidFill>
                  <a:srgbClr val="002060"/>
                </a:solidFill>
              </a:rPr>
              <a:t>, etc.)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rgbClr val="002060"/>
                </a:solidFill>
              </a:rPr>
              <a:t>Give</a:t>
            </a:r>
            <a:r>
              <a:rPr lang="de-DE" dirty="0">
                <a:solidFill>
                  <a:srgbClr val="002060"/>
                </a:solidFill>
              </a:rPr>
              <a:t> all </a:t>
            </a:r>
            <a:r>
              <a:rPr lang="de-DE" dirty="0" err="1">
                <a:solidFill>
                  <a:srgbClr val="002060"/>
                </a:solidFill>
              </a:rPr>
              <a:t>other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important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dates</a:t>
            </a:r>
            <a:r>
              <a:rPr lang="de-DE" dirty="0">
                <a:solidFill>
                  <a:srgbClr val="002060"/>
                </a:solidFill>
              </a:rPr>
              <a:t> in </a:t>
            </a:r>
            <a:r>
              <a:rPr lang="de-DE" dirty="0" err="1">
                <a:solidFill>
                  <a:srgbClr val="002060"/>
                </a:solidFill>
              </a:rPr>
              <a:t>relation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to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this</a:t>
            </a:r>
            <a:r>
              <a:rPr lang="de-DE" dirty="0">
                <a:solidFill>
                  <a:srgbClr val="002060"/>
                </a:solidFill>
              </a:rPr>
              <a:t>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Sample </a:t>
            </a:r>
            <a:r>
              <a:rPr lang="de-DE" dirty="0" err="1">
                <a:solidFill>
                  <a:srgbClr val="002060"/>
                </a:solidFill>
              </a:rPr>
              <a:t>taken</a:t>
            </a:r>
            <a:r>
              <a:rPr lang="de-DE" dirty="0">
                <a:solidFill>
                  <a:srgbClr val="002060"/>
                </a:solidFill>
              </a:rPr>
              <a:t> on </a:t>
            </a:r>
            <a:r>
              <a:rPr lang="de-DE" dirty="0" err="1">
                <a:solidFill>
                  <a:srgbClr val="002060"/>
                </a:solidFill>
              </a:rPr>
              <a:t>day</a:t>
            </a:r>
            <a:r>
              <a:rPr lang="de-DE" dirty="0">
                <a:solidFill>
                  <a:srgbClr val="002060"/>
                </a:solidFill>
              </a:rPr>
              <a:t> 1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Lab </a:t>
            </a:r>
            <a:r>
              <a:rPr lang="de-DE" dirty="0" err="1">
                <a:solidFill>
                  <a:srgbClr val="002060"/>
                </a:solidFill>
              </a:rPr>
              <a:t>result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reported</a:t>
            </a:r>
            <a:r>
              <a:rPr lang="de-DE" dirty="0">
                <a:solidFill>
                  <a:srgbClr val="002060"/>
                </a:solidFill>
              </a:rPr>
              <a:t> on </a:t>
            </a:r>
            <a:r>
              <a:rPr lang="de-DE" dirty="0" err="1">
                <a:solidFill>
                  <a:srgbClr val="002060"/>
                </a:solidFill>
              </a:rPr>
              <a:t>day</a:t>
            </a:r>
            <a:r>
              <a:rPr lang="de-DE" dirty="0">
                <a:solidFill>
                  <a:srgbClr val="002060"/>
                </a:solidFill>
              </a:rPr>
              <a:t> 3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Treatment </a:t>
            </a:r>
            <a:r>
              <a:rPr lang="de-DE" dirty="0" err="1">
                <a:solidFill>
                  <a:srgbClr val="002060"/>
                </a:solidFill>
              </a:rPr>
              <a:t>initiated</a:t>
            </a:r>
            <a:r>
              <a:rPr lang="de-DE" dirty="0">
                <a:solidFill>
                  <a:srgbClr val="002060"/>
                </a:solidFill>
              </a:rPr>
              <a:t> on </a:t>
            </a:r>
            <a:r>
              <a:rPr lang="de-DE" dirty="0" err="1">
                <a:solidFill>
                  <a:srgbClr val="002060"/>
                </a:solidFill>
              </a:rPr>
              <a:t>day</a:t>
            </a:r>
            <a:r>
              <a:rPr lang="de-DE" dirty="0">
                <a:solidFill>
                  <a:srgbClr val="002060"/>
                </a:solidFill>
              </a:rPr>
              <a:t> 4 / </a:t>
            </a:r>
            <a:r>
              <a:rPr lang="de-DE" dirty="0" err="1">
                <a:solidFill>
                  <a:srgbClr val="002060"/>
                </a:solidFill>
              </a:rPr>
              <a:t>ceased</a:t>
            </a:r>
            <a:r>
              <a:rPr lang="de-DE" dirty="0">
                <a:solidFill>
                  <a:srgbClr val="002060"/>
                </a:solidFill>
              </a:rPr>
              <a:t> on </a:t>
            </a:r>
            <a:r>
              <a:rPr lang="de-DE" dirty="0" err="1">
                <a:solidFill>
                  <a:srgbClr val="002060"/>
                </a:solidFill>
              </a:rPr>
              <a:t>day</a:t>
            </a:r>
            <a:r>
              <a:rPr lang="de-DE" dirty="0">
                <a:solidFill>
                  <a:srgbClr val="002060"/>
                </a:solidFill>
              </a:rPr>
              <a:t> 9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rgbClr val="002060"/>
                </a:solidFill>
              </a:rPr>
              <a:t>History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of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travel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abroad</a:t>
            </a:r>
            <a:r>
              <a:rPr lang="de-DE" dirty="0">
                <a:solidFill>
                  <a:srgbClr val="002060"/>
                </a:solidFill>
              </a:rPr>
              <a:t> day-28 </a:t>
            </a:r>
            <a:r>
              <a:rPr lang="de-DE" dirty="0" err="1">
                <a:solidFill>
                  <a:srgbClr val="002060"/>
                </a:solidFill>
              </a:rPr>
              <a:t>to</a:t>
            </a:r>
            <a:r>
              <a:rPr lang="de-DE" dirty="0">
                <a:solidFill>
                  <a:srgbClr val="002060"/>
                </a:solidFill>
              </a:rPr>
              <a:t> -21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…</a:t>
            </a:r>
          </a:p>
          <a:p>
            <a:pPr lvl="0">
              <a:buFont typeface="Arial" panose="020B0604020202020204" pitchFamily="34" charset="0"/>
              <a:buChar char="•"/>
            </a:pPr>
            <a:endParaRPr lang="de-DE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de-DE" dirty="0" err="1"/>
              <a:t>Consider</a:t>
            </a:r>
            <a:r>
              <a:rPr lang="de-DE" dirty="0"/>
              <a:t> a </a:t>
            </a:r>
            <a:r>
              <a:rPr lang="de-DE" dirty="0" err="1"/>
              <a:t>graphical</a:t>
            </a:r>
            <a:r>
              <a:rPr lang="de-DE" dirty="0"/>
              <a:t> </a:t>
            </a:r>
            <a:r>
              <a:rPr lang="de-DE" dirty="0" err="1"/>
              <a:t>representation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events</a:t>
            </a:r>
            <a:r>
              <a:rPr lang="de-DE" dirty="0"/>
              <a:t> on a time-</a:t>
            </a:r>
            <a:r>
              <a:rPr lang="de-DE" dirty="0" err="1"/>
              <a:t>line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complex</a:t>
            </a:r>
            <a:r>
              <a:rPr lang="de-DE" dirty="0"/>
              <a:t> </a:t>
            </a:r>
            <a:r>
              <a:rPr lang="de-DE" dirty="0" err="1"/>
              <a:t>cases</a:t>
            </a:r>
            <a:endParaRPr lang="de-DE" dirty="0"/>
          </a:p>
          <a:p>
            <a:pPr lvl="2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prepare</a:t>
            </a:r>
            <a:r>
              <a:rPr lang="de-DE" dirty="0"/>
              <a:t> a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report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1820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Get the details right</a:t>
            </a:r>
            <a:endParaRPr lang="en-US" dirty="0"/>
          </a:p>
        </p:txBody>
      </p:sp>
      <p:sp>
        <p:nvSpPr>
          <p:cNvPr id="15" name="Title 6"/>
          <p:cNvSpPr txBox="1">
            <a:spLocks/>
          </p:cNvSpPr>
          <p:nvPr/>
        </p:nvSpPr>
        <p:spPr>
          <a:xfrm>
            <a:off x="457199" y="705204"/>
            <a:ext cx="8238319" cy="41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accent1"/>
                </a:solidFill>
                <a:latin typeface="Arial Bold"/>
                <a:ea typeface="+mj-ea"/>
                <a:cs typeface="Arial Bold"/>
              </a:defRPr>
            </a:lvl1pPr>
          </a:lstStyle>
          <a:p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199" y="1825625"/>
            <a:ext cx="7886700" cy="4351338"/>
          </a:xfrm>
        </p:spPr>
        <p:txBody>
          <a:bodyPr>
            <a:normAutofit/>
          </a:bodyPr>
          <a:lstStyle/>
          <a:p>
            <a:r>
              <a:rPr lang="en-GB" dirty="0"/>
              <a:t>Describe the activating signs and symptoms which have resulted in the differential diagnosis.</a:t>
            </a:r>
          </a:p>
          <a:p>
            <a:pPr lvl="1"/>
            <a:r>
              <a:rPr lang="en-GB" dirty="0"/>
              <a:t>both positive and negative signs and symptoms</a:t>
            </a:r>
          </a:p>
          <a:p>
            <a:r>
              <a:rPr lang="en-GB" dirty="0"/>
              <a:t>Describe actual values for blood test results if relevant for the next step in the decision making process</a:t>
            </a:r>
          </a:p>
          <a:p>
            <a:pPr lvl="1"/>
            <a:r>
              <a:rPr lang="en-GB" dirty="0"/>
              <a:t>differentiate, not each test result need to be presented</a:t>
            </a:r>
          </a:p>
          <a:p>
            <a:r>
              <a:rPr lang="en-GB" dirty="0"/>
              <a:t>Detail dosing of medications prescribed</a:t>
            </a:r>
          </a:p>
          <a:p>
            <a:pPr lvl="1"/>
            <a:r>
              <a:rPr lang="en-GB" dirty="0"/>
              <a:t>variable to take into account with respect to outcome and complications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754881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Elsevier">
      <a:dk1>
        <a:srgbClr val="53565A"/>
      </a:dk1>
      <a:lt1>
        <a:sysClr val="window" lastClr="FFFFFF"/>
      </a:lt1>
      <a:dk2>
        <a:srgbClr val="FF8200"/>
      </a:dk2>
      <a:lt2>
        <a:srgbClr val="FFFFFF"/>
      </a:lt2>
      <a:accent1>
        <a:srgbClr val="007398"/>
      </a:accent1>
      <a:accent2>
        <a:srgbClr val="53565A"/>
      </a:accent2>
      <a:accent3>
        <a:srgbClr val="53565A"/>
      </a:accent3>
      <a:accent4>
        <a:srgbClr val="53565A"/>
      </a:accent4>
      <a:accent5>
        <a:srgbClr val="53565A"/>
      </a:accent5>
      <a:accent6>
        <a:srgbClr val="53565A"/>
      </a:accent6>
      <a:hlink>
        <a:srgbClr val="007398"/>
      </a:hlink>
      <a:folHlink>
        <a:srgbClr val="FF82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Elsevier">
  <a:themeElements>
    <a:clrScheme name="Custom 1">
      <a:dk1>
        <a:srgbClr val="FF8200"/>
      </a:dk1>
      <a:lt1>
        <a:sysClr val="window" lastClr="FFFFFF"/>
      </a:lt1>
      <a:dk2>
        <a:srgbClr val="53565A"/>
      </a:dk2>
      <a:lt2>
        <a:srgbClr val="FFFFFF"/>
      </a:lt2>
      <a:accent1>
        <a:srgbClr val="007398"/>
      </a:accent1>
      <a:accent2>
        <a:srgbClr val="A7A8AA"/>
      </a:accent2>
      <a:accent3>
        <a:srgbClr val="EAAA00"/>
      </a:accent3>
      <a:accent4>
        <a:srgbClr val="00966C"/>
      </a:accent4>
      <a:accent5>
        <a:srgbClr val="CBC793"/>
      </a:accent5>
      <a:accent6>
        <a:srgbClr val="53565A"/>
      </a:accent6>
      <a:hlink>
        <a:srgbClr val="007398"/>
      </a:hlink>
      <a:folHlink>
        <a:srgbClr val="FF82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100" dirty="0" err="1" smtClean="0">
            <a:solidFill>
              <a:schemeClr val="tx2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815DCDC76E5A47A176FB52CE6ED02E" ma:contentTypeVersion="1" ma:contentTypeDescription="Create a new document." ma:contentTypeScope="" ma:versionID="595b1facca9e5cb9707c1ffef65eb2e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d6e3d604101a5d093af696c7f54afe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3B4A1B-C11E-4DB3-8ABD-3A0525A158AD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3C6484B-7F98-4345-A538-9025DD16CD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33DEE3D-2AE3-4202-A056-707BF3CFB1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1206</Words>
  <Application>Microsoft Office PowerPoint</Application>
  <PresentationFormat>On-screen Show (4:3)</PresentationFormat>
  <Paragraphs>181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Arial Bold</vt:lpstr>
      <vt:lpstr>Calibri</vt:lpstr>
      <vt:lpstr>Lucida Grande</vt:lpstr>
      <vt:lpstr>Wingdings</vt:lpstr>
      <vt:lpstr>Custom Design</vt:lpstr>
      <vt:lpstr>1_Elsevier</vt:lpstr>
      <vt:lpstr>PowerPoint Presentation</vt:lpstr>
      <vt:lpstr>About the speakers</vt:lpstr>
      <vt:lpstr>Case Report</vt:lpstr>
      <vt:lpstr>Which case should I publish?</vt:lpstr>
      <vt:lpstr>What makes a case-report interesting for publication?</vt:lpstr>
      <vt:lpstr>The very first steps</vt:lpstr>
      <vt:lpstr>Tell a story</vt:lpstr>
      <vt:lpstr>How to prepare a case report</vt:lpstr>
      <vt:lpstr>Get the details right</vt:lpstr>
      <vt:lpstr>What about figures?</vt:lpstr>
      <vt:lpstr>Attract attention</vt:lpstr>
      <vt:lpstr>Attractive titles</vt:lpstr>
      <vt:lpstr>Introduction</vt:lpstr>
      <vt:lpstr>Discussion</vt:lpstr>
      <vt:lpstr>What else do I need to consider?</vt:lpstr>
      <vt:lpstr>Do I need informed consent of the patient?</vt:lpstr>
      <vt:lpstr>Any case were I can publish without informed consent?</vt:lpstr>
      <vt:lpstr>Which journal should I select?</vt:lpstr>
      <vt:lpstr>Relevant Literature</vt:lpstr>
      <vt:lpstr>PowerPoint Presentation</vt:lpstr>
    </vt:vector>
  </TitlesOfParts>
  <Company>Reed Elsevier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Reed Elsevier</dc:creator>
  <cp:lastModifiedBy>Kalra, Priyanka (ELS-AMS)</cp:lastModifiedBy>
  <cp:revision>78</cp:revision>
  <dcterms:created xsi:type="dcterms:W3CDTF">2015-10-01T13:55:20Z</dcterms:created>
  <dcterms:modified xsi:type="dcterms:W3CDTF">2019-02-25T14:58:14Z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0x010100B7815DCDC76E5A47A176FB52CE6ED02E</vt:lpwstr>
  </property>
</Properties>
</file>